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comments/comment1.xml" ContentType="application/vnd.openxmlformats-officedocument.presentationml.comment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5" r:id="rId10"/>
    <p:sldId id="267" r:id="rId11"/>
    <p:sldId id="286" r:id="rId12"/>
    <p:sldId id="287" r:id="rId13"/>
    <p:sldId id="284" r:id="rId14"/>
    <p:sldId id="285" r:id="rId15"/>
    <p:sldId id="274" r:id="rId16"/>
    <p:sldId id="275" r:id="rId17"/>
    <p:sldId id="276" r:id="rId18"/>
    <p:sldId id="277" r:id="rId19"/>
    <p:sldId id="278" r:id="rId20"/>
    <p:sldId id="279" r:id="rId21"/>
    <p:sldId id="280" r:id="rId22"/>
    <p:sldId id="281" r:id="rId23"/>
    <p:sldId id="282" r:id="rId24"/>
    <p:sldId id="283" r:id="rId25"/>
    <p:sldId id="269" r:id="rId26"/>
    <p:sldId id="270" r:id="rId2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abrizio Sanmartino" initials="FS" lastIdx="1" clrIdx="0">
    <p:extLst>
      <p:ext uri="{19B8F6BF-5375-455C-9EA6-DF929625EA0E}">
        <p15:presenceInfo xmlns:p15="http://schemas.microsoft.com/office/powerpoint/2012/main" userId="Fabrizio Sanmartino"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8" d="100"/>
          <a:sy n="68" d="100"/>
        </p:scale>
        <p:origin x="79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commentAuthors" Target="commentAuthor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16-12-21T20:54:01.307" idx="1">
    <p:pos x="10" y="10"/>
    <p:text/>
    <p:extLst>
      <p:ext uri="{C676402C-5697-4E1C-873F-D02D1690AC5C}">
        <p15:threadingInfo xmlns:p15="http://schemas.microsoft.com/office/powerpoint/2012/main" timeZoneBias="-60"/>
      </p:ext>
    </p:extLst>
  </p:cm>
</p:cmLst>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titolo">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it-IT"/>
              <a:t>Fare clic per modificare lo stile del titolo</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a:t>Fare clic per modificare lo stile del sottotitolo dello schema</a:t>
            </a:r>
            <a:endParaRPr lang="en-US" dirty="0"/>
          </a:p>
        </p:txBody>
      </p:sp>
      <p:sp>
        <p:nvSpPr>
          <p:cNvPr id="4" name="Date Placeholder 3"/>
          <p:cNvSpPr>
            <a:spLocks noGrp="1"/>
          </p:cNvSpPr>
          <p:nvPr>
            <p:ph type="dt" sz="half" idx="10"/>
          </p:nvPr>
        </p:nvSpPr>
        <p:spPr>
          <a:xfrm>
            <a:off x="7983232" y="5037663"/>
            <a:ext cx="897467" cy="279400"/>
          </a:xfrm>
        </p:spPr>
        <p:txBody>
          <a:bodyPr/>
          <a:lstStyle/>
          <a:p>
            <a:fld id="{FCB5D219-0FD5-4B73-99B3-EBFA58BC8D63}" type="datetimeFigureOut">
              <a:rPr lang="it-IT" smtClean="0"/>
              <a:t>09/03/2017</a:t>
            </a:fld>
            <a:endParaRPr lang="it-IT"/>
          </a:p>
        </p:txBody>
      </p:sp>
      <p:sp>
        <p:nvSpPr>
          <p:cNvPr id="5" name="Footer Placeholder 4"/>
          <p:cNvSpPr>
            <a:spLocks noGrp="1"/>
          </p:cNvSpPr>
          <p:nvPr>
            <p:ph type="ftr" sz="quarter" idx="11"/>
          </p:nvPr>
        </p:nvSpPr>
        <p:spPr>
          <a:xfrm>
            <a:off x="2692397" y="5037663"/>
            <a:ext cx="5214635" cy="279400"/>
          </a:xfrm>
        </p:spPr>
        <p:txBody>
          <a:bodyPr/>
          <a:lstStyle/>
          <a:p>
            <a:endParaRPr lang="it-IT"/>
          </a:p>
        </p:txBody>
      </p:sp>
      <p:sp>
        <p:nvSpPr>
          <p:cNvPr id="6" name="Slide Number Placeholder 5"/>
          <p:cNvSpPr>
            <a:spLocks noGrp="1"/>
          </p:cNvSpPr>
          <p:nvPr>
            <p:ph type="sldNum" sz="quarter" idx="12"/>
          </p:nvPr>
        </p:nvSpPr>
        <p:spPr>
          <a:xfrm>
            <a:off x="8956900" y="5037663"/>
            <a:ext cx="551167" cy="279400"/>
          </a:xfrm>
        </p:spPr>
        <p:txBody>
          <a:bodyPr/>
          <a:lstStyle/>
          <a:p>
            <a:fld id="{A389B174-7B87-4823-921B-63078B29C080}" type="slidenum">
              <a:rPr lang="it-IT" smtClean="0"/>
              <a:t>‹N›</a:t>
            </a:fld>
            <a:endParaRPr lang="it-IT"/>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3774292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it-IT"/>
              <a:t>Fare clic per modificare lo stile del titolo</a:t>
            </a:r>
            <a:endParaRPr lang="en-US" dirty="0"/>
          </a:p>
        </p:txBody>
      </p:sp>
      <p:sp>
        <p:nvSpPr>
          <p:cNvPr id="3" name="Content Placeholder 2"/>
          <p:cNvSpPr>
            <a:spLocks noGrp="1"/>
          </p:cNvSpPr>
          <p:nvPr>
            <p:ph idx="1"/>
          </p:nvPr>
        </p:nvSpPr>
        <p:spPr/>
        <p:txBody>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10"/>
          </p:nvPr>
        </p:nvSpPr>
        <p:spPr/>
        <p:txBody>
          <a:bodyPr/>
          <a:lstStyle/>
          <a:p>
            <a:fld id="{FCB5D219-0FD5-4B73-99B3-EBFA58BC8D63}" type="datetimeFigureOut">
              <a:rPr lang="it-IT" smtClean="0"/>
              <a:t>09/03/2017</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A389B174-7B87-4823-921B-63078B29C080}" type="slidenum">
              <a:rPr lang="it-IT" smtClean="0"/>
              <a:t>‹N›</a:t>
            </a:fld>
            <a:endParaRPr lang="it-IT"/>
          </a:p>
        </p:txBody>
      </p:sp>
    </p:spTree>
    <p:extLst>
      <p:ext uri="{BB962C8B-B14F-4D97-AF65-F5344CB8AC3E}">
        <p14:creationId xmlns:p14="http://schemas.microsoft.com/office/powerpoint/2010/main" val="1906109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it-IT"/>
              <a:t>Fare clic per modificare lo stile del titolo</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Modifica gli stili del testo dello schema</a:t>
            </a:r>
          </a:p>
        </p:txBody>
      </p:sp>
      <p:sp>
        <p:nvSpPr>
          <p:cNvPr id="4" name="Date Placeholder 3"/>
          <p:cNvSpPr>
            <a:spLocks noGrp="1"/>
          </p:cNvSpPr>
          <p:nvPr>
            <p:ph type="dt" sz="half" idx="10"/>
          </p:nvPr>
        </p:nvSpPr>
        <p:spPr/>
        <p:txBody>
          <a:bodyPr/>
          <a:lstStyle/>
          <a:p>
            <a:fld id="{FCB5D219-0FD5-4B73-99B3-EBFA58BC8D63}" type="datetimeFigureOut">
              <a:rPr lang="it-IT" smtClean="0"/>
              <a:t>09/03/2017</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A389B174-7B87-4823-921B-63078B29C080}" type="slidenum">
              <a:rPr lang="it-IT" smtClean="0"/>
              <a:t>‹N›</a:t>
            </a:fld>
            <a:endParaRPr lang="it-IT"/>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2489290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it-IT"/>
              <a:t>Fare clic per modificare lo stile del titolo</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5" name="Date Placeholder 4"/>
          <p:cNvSpPr>
            <a:spLocks noGrp="1"/>
          </p:cNvSpPr>
          <p:nvPr>
            <p:ph type="dt" sz="half" idx="10"/>
          </p:nvPr>
        </p:nvSpPr>
        <p:spPr/>
        <p:txBody>
          <a:bodyPr/>
          <a:lstStyle/>
          <a:p>
            <a:fld id="{FCB5D219-0FD5-4B73-99B3-EBFA58BC8D63}" type="datetimeFigureOut">
              <a:rPr lang="it-IT" smtClean="0"/>
              <a:t>09/03/2017</a:t>
            </a:fld>
            <a:endParaRPr lang="it-IT"/>
          </a:p>
        </p:txBody>
      </p:sp>
      <p:sp>
        <p:nvSpPr>
          <p:cNvPr id="6" name="Footer Placeholder 5"/>
          <p:cNvSpPr>
            <a:spLocks noGrp="1"/>
          </p:cNvSpPr>
          <p:nvPr>
            <p:ph type="ftr" sz="quarter" idx="11"/>
          </p:nvPr>
        </p:nvSpPr>
        <p:spPr/>
        <p:txBody>
          <a:bodyPr/>
          <a:lstStyle/>
          <a:p>
            <a:endParaRPr lang="it-IT"/>
          </a:p>
        </p:txBody>
      </p:sp>
      <p:sp>
        <p:nvSpPr>
          <p:cNvPr id="7" name="Slide Number Placeholder 6"/>
          <p:cNvSpPr>
            <a:spLocks noGrp="1"/>
          </p:cNvSpPr>
          <p:nvPr>
            <p:ph type="sldNum" sz="quarter" idx="12"/>
          </p:nvPr>
        </p:nvSpPr>
        <p:spPr/>
        <p:txBody>
          <a:bodyPr/>
          <a:lstStyle/>
          <a:p>
            <a:fld id="{A389B174-7B87-4823-921B-63078B29C080}" type="slidenum">
              <a:rPr lang="it-IT" smtClean="0"/>
              <a:t>‹N›</a:t>
            </a:fld>
            <a:endParaRPr lang="it-IT"/>
          </a:p>
        </p:txBody>
      </p:sp>
    </p:spTree>
    <p:extLst>
      <p:ext uri="{BB962C8B-B14F-4D97-AF65-F5344CB8AC3E}">
        <p14:creationId xmlns:p14="http://schemas.microsoft.com/office/powerpoint/2010/main" val="5292165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it-IT"/>
              <a:t>Fare clic per modificare lo stile del titolo</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Modifica gli stili del testo dello schema</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Modifica gli stili del testo dello schema</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7" name="Date Placeholder 6"/>
          <p:cNvSpPr>
            <a:spLocks noGrp="1"/>
          </p:cNvSpPr>
          <p:nvPr>
            <p:ph type="dt" sz="half" idx="10"/>
          </p:nvPr>
        </p:nvSpPr>
        <p:spPr/>
        <p:txBody>
          <a:bodyPr/>
          <a:lstStyle/>
          <a:p>
            <a:fld id="{FCB5D219-0FD5-4B73-99B3-EBFA58BC8D63}" type="datetimeFigureOut">
              <a:rPr lang="it-IT" smtClean="0"/>
              <a:t>09/03/2017</a:t>
            </a:fld>
            <a:endParaRPr lang="it-IT"/>
          </a:p>
        </p:txBody>
      </p:sp>
      <p:sp>
        <p:nvSpPr>
          <p:cNvPr id="8" name="Footer Placeholder 7"/>
          <p:cNvSpPr>
            <a:spLocks noGrp="1"/>
          </p:cNvSpPr>
          <p:nvPr>
            <p:ph type="ftr" sz="quarter" idx="11"/>
          </p:nvPr>
        </p:nvSpPr>
        <p:spPr/>
        <p:txBody>
          <a:bodyPr/>
          <a:lstStyle/>
          <a:p>
            <a:endParaRPr lang="it-IT"/>
          </a:p>
        </p:txBody>
      </p:sp>
      <p:sp>
        <p:nvSpPr>
          <p:cNvPr id="9" name="Slide Number Placeholder 8"/>
          <p:cNvSpPr>
            <a:spLocks noGrp="1"/>
          </p:cNvSpPr>
          <p:nvPr>
            <p:ph type="sldNum" sz="quarter" idx="12"/>
          </p:nvPr>
        </p:nvSpPr>
        <p:spPr/>
        <p:txBody>
          <a:bodyPr/>
          <a:lstStyle/>
          <a:p>
            <a:fld id="{A389B174-7B87-4823-921B-63078B29C080}" type="slidenum">
              <a:rPr lang="it-IT" smtClean="0"/>
              <a:t>‹N›</a:t>
            </a:fld>
            <a:endParaRPr lang="it-IT"/>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3888017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lo stile del titolo</a:t>
            </a:r>
            <a:endParaRPr lang="en-US" dirty="0"/>
          </a:p>
        </p:txBody>
      </p:sp>
      <p:sp>
        <p:nvSpPr>
          <p:cNvPr id="3" name="Date Placeholder 2"/>
          <p:cNvSpPr>
            <a:spLocks noGrp="1"/>
          </p:cNvSpPr>
          <p:nvPr>
            <p:ph type="dt" sz="half" idx="10"/>
          </p:nvPr>
        </p:nvSpPr>
        <p:spPr/>
        <p:txBody>
          <a:bodyPr/>
          <a:lstStyle/>
          <a:p>
            <a:fld id="{FCB5D219-0FD5-4B73-99B3-EBFA58BC8D63}" type="datetimeFigureOut">
              <a:rPr lang="it-IT" smtClean="0"/>
              <a:t>09/03/2017</a:t>
            </a:fld>
            <a:endParaRPr lang="it-IT"/>
          </a:p>
        </p:txBody>
      </p:sp>
      <p:sp>
        <p:nvSpPr>
          <p:cNvPr id="4" name="Footer Placeholder 3"/>
          <p:cNvSpPr>
            <a:spLocks noGrp="1"/>
          </p:cNvSpPr>
          <p:nvPr>
            <p:ph type="ftr" sz="quarter" idx="11"/>
          </p:nvPr>
        </p:nvSpPr>
        <p:spPr/>
        <p:txBody>
          <a:bodyPr/>
          <a:lstStyle/>
          <a:p>
            <a:endParaRPr lang="it-IT"/>
          </a:p>
        </p:txBody>
      </p:sp>
      <p:sp>
        <p:nvSpPr>
          <p:cNvPr id="5" name="Slide Number Placeholder 4"/>
          <p:cNvSpPr>
            <a:spLocks noGrp="1"/>
          </p:cNvSpPr>
          <p:nvPr>
            <p:ph type="sldNum" sz="quarter" idx="12"/>
          </p:nvPr>
        </p:nvSpPr>
        <p:spPr/>
        <p:txBody>
          <a:bodyPr/>
          <a:lstStyle/>
          <a:p>
            <a:fld id="{A389B174-7B87-4823-921B-63078B29C080}" type="slidenum">
              <a:rPr lang="it-IT" smtClean="0"/>
              <a:t>‹N›</a:t>
            </a:fld>
            <a:endParaRPr lang="it-IT"/>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486925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CB5D219-0FD5-4B73-99B3-EBFA58BC8D63}" type="datetimeFigureOut">
              <a:rPr lang="it-IT" smtClean="0"/>
              <a:t>09/03/2017</a:t>
            </a:fld>
            <a:endParaRPr lang="it-IT"/>
          </a:p>
        </p:txBody>
      </p:sp>
      <p:sp>
        <p:nvSpPr>
          <p:cNvPr id="3" name="Footer Placeholder 2"/>
          <p:cNvSpPr>
            <a:spLocks noGrp="1"/>
          </p:cNvSpPr>
          <p:nvPr>
            <p:ph type="ftr" sz="quarter" idx="11"/>
          </p:nvPr>
        </p:nvSpPr>
        <p:spPr/>
        <p:txBody>
          <a:bodyPr/>
          <a:lstStyle/>
          <a:p>
            <a:endParaRPr lang="it-IT"/>
          </a:p>
        </p:txBody>
      </p:sp>
      <p:sp>
        <p:nvSpPr>
          <p:cNvPr id="4" name="Slide Number Placeholder 3"/>
          <p:cNvSpPr>
            <a:spLocks noGrp="1"/>
          </p:cNvSpPr>
          <p:nvPr>
            <p:ph type="sldNum" sz="quarter" idx="12"/>
          </p:nvPr>
        </p:nvSpPr>
        <p:spPr/>
        <p:txBody>
          <a:bodyPr/>
          <a:lstStyle/>
          <a:p>
            <a:fld id="{A389B174-7B87-4823-921B-63078B29C080}" type="slidenum">
              <a:rPr lang="it-IT" smtClean="0"/>
              <a:t>‹N›</a:t>
            </a:fld>
            <a:endParaRPr lang="it-IT"/>
          </a:p>
        </p:txBody>
      </p:sp>
    </p:spTree>
    <p:extLst>
      <p:ext uri="{BB962C8B-B14F-4D97-AF65-F5344CB8AC3E}">
        <p14:creationId xmlns:p14="http://schemas.microsoft.com/office/powerpoint/2010/main" val="5309868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it-IT"/>
              <a:t>Fare clic per modificare lo stile del titolo</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Modifica gli stili del testo dello schema</a:t>
            </a:r>
          </a:p>
        </p:txBody>
      </p:sp>
      <p:sp>
        <p:nvSpPr>
          <p:cNvPr id="5" name="Date Placeholder 4"/>
          <p:cNvSpPr>
            <a:spLocks noGrp="1"/>
          </p:cNvSpPr>
          <p:nvPr>
            <p:ph type="dt" sz="half" idx="10"/>
          </p:nvPr>
        </p:nvSpPr>
        <p:spPr/>
        <p:txBody>
          <a:bodyPr/>
          <a:lstStyle/>
          <a:p>
            <a:fld id="{FCB5D219-0FD5-4B73-99B3-EBFA58BC8D63}" type="datetimeFigureOut">
              <a:rPr lang="it-IT" smtClean="0"/>
              <a:t>09/03/2017</a:t>
            </a:fld>
            <a:endParaRPr lang="it-IT"/>
          </a:p>
        </p:txBody>
      </p:sp>
      <p:sp>
        <p:nvSpPr>
          <p:cNvPr id="6" name="Footer Placeholder 5"/>
          <p:cNvSpPr>
            <a:spLocks noGrp="1"/>
          </p:cNvSpPr>
          <p:nvPr>
            <p:ph type="ftr" sz="quarter" idx="11"/>
          </p:nvPr>
        </p:nvSpPr>
        <p:spPr/>
        <p:txBody>
          <a:bodyPr/>
          <a:lstStyle/>
          <a:p>
            <a:endParaRPr lang="it-IT"/>
          </a:p>
        </p:txBody>
      </p:sp>
      <p:sp>
        <p:nvSpPr>
          <p:cNvPr id="7" name="Slide Number Placeholder 6"/>
          <p:cNvSpPr>
            <a:spLocks noGrp="1"/>
          </p:cNvSpPr>
          <p:nvPr>
            <p:ph type="sldNum" sz="quarter" idx="12"/>
          </p:nvPr>
        </p:nvSpPr>
        <p:spPr/>
        <p:txBody>
          <a:bodyPr/>
          <a:lstStyle/>
          <a:p>
            <a:fld id="{A389B174-7B87-4823-921B-63078B29C080}" type="slidenum">
              <a:rPr lang="it-IT" smtClean="0"/>
              <a:t>‹N›</a:t>
            </a:fld>
            <a:endParaRPr lang="it-IT"/>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2589523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it-IT"/>
              <a:t>Fare clic per modificare lo stile del titolo</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it-IT"/>
              <a:t>Fare clic sull'icona per inserire un'immagine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Modifica gli stili del testo dello schema</a:t>
            </a:r>
          </a:p>
        </p:txBody>
      </p:sp>
      <p:sp>
        <p:nvSpPr>
          <p:cNvPr id="5" name="Date Placeholder 4"/>
          <p:cNvSpPr>
            <a:spLocks noGrp="1"/>
          </p:cNvSpPr>
          <p:nvPr>
            <p:ph type="dt" sz="half" idx="10"/>
          </p:nvPr>
        </p:nvSpPr>
        <p:spPr/>
        <p:txBody>
          <a:bodyPr/>
          <a:lstStyle/>
          <a:p>
            <a:fld id="{FCB5D219-0FD5-4B73-99B3-EBFA58BC8D63}" type="datetimeFigureOut">
              <a:rPr lang="it-IT" smtClean="0"/>
              <a:t>09/03/2017</a:t>
            </a:fld>
            <a:endParaRPr lang="it-IT"/>
          </a:p>
        </p:txBody>
      </p:sp>
      <p:sp>
        <p:nvSpPr>
          <p:cNvPr id="6" name="Footer Placeholder 5"/>
          <p:cNvSpPr>
            <a:spLocks noGrp="1"/>
          </p:cNvSpPr>
          <p:nvPr>
            <p:ph type="ftr" sz="quarter" idx="11"/>
          </p:nvPr>
        </p:nvSpPr>
        <p:spPr/>
        <p:txBody>
          <a:bodyPr/>
          <a:lstStyle/>
          <a:p>
            <a:endParaRPr lang="it-IT"/>
          </a:p>
        </p:txBody>
      </p:sp>
      <p:sp>
        <p:nvSpPr>
          <p:cNvPr id="7" name="Slide Number Placeholder 6"/>
          <p:cNvSpPr>
            <a:spLocks noGrp="1"/>
          </p:cNvSpPr>
          <p:nvPr>
            <p:ph type="sldNum" sz="quarter" idx="12"/>
          </p:nvPr>
        </p:nvSpPr>
        <p:spPr/>
        <p:txBody>
          <a:bodyPr/>
          <a:lstStyle/>
          <a:p>
            <a:fld id="{A389B174-7B87-4823-921B-63078B29C080}" type="slidenum">
              <a:rPr lang="it-IT" smtClean="0"/>
              <a:t>‹N›</a:t>
            </a:fld>
            <a:endParaRPr lang="it-IT"/>
          </a:p>
        </p:txBody>
      </p:sp>
    </p:spTree>
    <p:extLst>
      <p:ext uri="{BB962C8B-B14F-4D97-AF65-F5344CB8AC3E}">
        <p14:creationId xmlns:p14="http://schemas.microsoft.com/office/powerpoint/2010/main" val="12436461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Immagine panoramica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it-IT"/>
              <a:t>Fare clic per modificare lo stile del titolo</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it-IT"/>
              <a:t>Fare clic sull'icona per inserire un'immagine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Modifica gli stili del testo dello schema</a:t>
            </a:r>
          </a:p>
        </p:txBody>
      </p:sp>
      <p:sp>
        <p:nvSpPr>
          <p:cNvPr id="5" name="Date Placeholder 4"/>
          <p:cNvSpPr>
            <a:spLocks noGrp="1"/>
          </p:cNvSpPr>
          <p:nvPr>
            <p:ph type="dt" sz="half" idx="10"/>
          </p:nvPr>
        </p:nvSpPr>
        <p:spPr/>
        <p:txBody>
          <a:bodyPr/>
          <a:lstStyle/>
          <a:p>
            <a:fld id="{FCB5D219-0FD5-4B73-99B3-EBFA58BC8D63}" type="datetimeFigureOut">
              <a:rPr lang="it-IT" smtClean="0"/>
              <a:t>09/03/2017</a:t>
            </a:fld>
            <a:endParaRPr lang="it-IT"/>
          </a:p>
        </p:txBody>
      </p:sp>
      <p:sp>
        <p:nvSpPr>
          <p:cNvPr id="6" name="Footer Placeholder 5"/>
          <p:cNvSpPr>
            <a:spLocks noGrp="1"/>
          </p:cNvSpPr>
          <p:nvPr>
            <p:ph type="ftr" sz="quarter" idx="11"/>
          </p:nvPr>
        </p:nvSpPr>
        <p:spPr/>
        <p:txBody>
          <a:bodyPr/>
          <a:lstStyle/>
          <a:p>
            <a:endParaRPr lang="it-IT"/>
          </a:p>
        </p:txBody>
      </p:sp>
      <p:sp>
        <p:nvSpPr>
          <p:cNvPr id="7" name="Slide Number Placeholder 6"/>
          <p:cNvSpPr>
            <a:spLocks noGrp="1"/>
          </p:cNvSpPr>
          <p:nvPr>
            <p:ph type="sldNum" sz="quarter" idx="12"/>
          </p:nvPr>
        </p:nvSpPr>
        <p:spPr/>
        <p:txBody>
          <a:bodyPr/>
          <a:lstStyle/>
          <a:p>
            <a:fld id="{A389B174-7B87-4823-921B-63078B29C080}" type="slidenum">
              <a:rPr lang="it-IT" smtClean="0"/>
              <a:t>‹N›</a:t>
            </a:fld>
            <a:endParaRPr lang="it-IT"/>
          </a:p>
        </p:txBody>
      </p:sp>
    </p:spTree>
    <p:extLst>
      <p:ext uri="{BB962C8B-B14F-4D97-AF65-F5344CB8AC3E}">
        <p14:creationId xmlns:p14="http://schemas.microsoft.com/office/powerpoint/2010/main" val="2149302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olo e sottotitolo">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it-IT"/>
              <a:t>Fare clic per modificare lo stile del titolo</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Modifica gli stili del testo dello schema</a:t>
            </a:r>
          </a:p>
        </p:txBody>
      </p:sp>
      <p:sp>
        <p:nvSpPr>
          <p:cNvPr id="4" name="Date Placeholder 3"/>
          <p:cNvSpPr>
            <a:spLocks noGrp="1"/>
          </p:cNvSpPr>
          <p:nvPr>
            <p:ph type="dt" sz="half" idx="10"/>
          </p:nvPr>
        </p:nvSpPr>
        <p:spPr/>
        <p:txBody>
          <a:bodyPr/>
          <a:lstStyle/>
          <a:p>
            <a:fld id="{FCB5D219-0FD5-4B73-99B3-EBFA58BC8D63}" type="datetimeFigureOut">
              <a:rPr lang="it-IT" smtClean="0"/>
              <a:t>09/03/2017</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A389B174-7B87-4823-921B-63078B29C080}" type="slidenum">
              <a:rPr lang="it-IT" smtClean="0"/>
              <a:t>‹N›</a:t>
            </a:fld>
            <a:endParaRPr lang="it-IT"/>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72631447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itazione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it-IT"/>
              <a:t>Fare clic per modificare lo stile del titolo</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it-IT"/>
              <a:t>Modifica gli stili del testo dello schema</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Modifica gli stili del testo dello schema</a:t>
            </a:r>
          </a:p>
        </p:txBody>
      </p:sp>
      <p:sp>
        <p:nvSpPr>
          <p:cNvPr id="4" name="Date Placeholder 3"/>
          <p:cNvSpPr>
            <a:spLocks noGrp="1"/>
          </p:cNvSpPr>
          <p:nvPr>
            <p:ph type="dt" sz="half" idx="10"/>
          </p:nvPr>
        </p:nvSpPr>
        <p:spPr/>
        <p:txBody>
          <a:bodyPr/>
          <a:lstStyle/>
          <a:p>
            <a:fld id="{FCB5D219-0FD5-4B73-99B3-EBFA58BC8D63}" type="datetimeFigureOut">
              <a:rPr lang="it-IT" smtClean="0"/>
              <a:t>09/03/2017</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A389B174-7B87-4823-921B-63078B29C080}" type="slidenum">
              <a:rPr lang="it-IT" smtClean="0"/>
              <a:t>‹N›</a:t>
            </a:fld>
            <a:endParaRPr lang="it-IT"/>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86368042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Scheda nome">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it-IT"/>
              <a:t>Fare clic per modificare lo stile del titolo</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Modifica gli stili del testo dello schema</a:t>
            </a:r>
          </a:p>
        </p:txBody>
      </p:sp>
      <p:sp>
        <p:nvSpPr>
          <p:cNvPr id="4" name="Date Placeholder 3"/>
          <p:cNvSpPr>
            <a:spLocks noGrp="1"/>
          </p:cNvSpPr>
          <p:nvPr>
            <p:ph type="dt" sz="half" idx="10"/>
          </p:nvPr>
        </p:nvSpPr>
        <p:spPr/>
        <p:txBody>
          <a:bodyPr/>
          <a:lstStyle/>
          <a:p>
            <a:fld id="{FCB5D219-0FD5-4B73-99B3-EBFA58BC8D63}" type="datetimeFigureOut">
              <a:rPr lang="it-IT" smtClean="0"/>
              <a:t>09/03/2017</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A389B174-7B87-4823-921B-63078B29C080}" type="slidenum">
              <a:rPr lang="it-IT" smtClean="0"/>
              <a:t>‹N›</a:t>
            </a:fld>
            <a:endParaRPr lang="it-IT"/>
          </a:p>
        </p:txBody>
      </p:sp>
    </p:spTree>
    <p:extLst>
      <p:ext uri="{BB962C8B-B14F-4D97-AF65-F5344CB8AC3E}">
        <p14:creationId xmlns:p14="http://schemas.microsoft.com/office/powerpoint/2010/main" val="270855420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Scheda nome citazione">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it-IT"/>
              <a:t>Fare clic per modificare lo stile del titolo</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Modifica gli stili del testo dello schema</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Modifica gli stili del testo dello schema</a:t>
            </a:r>
          </a:p>
        </p:txBody>
      </p:sp>
      <p:sp>
        <p:nvSpPr>
          <p:cNvPr id="4" name="Date Placeholder 3"/>
          <p:cNvSpPr>
            <a:spLocks noGrp="1"/>
          </p:cNvSpPr>
          <p:nvPr>
            <p:ph type="dt" sz="half" idx="10"/>
          </p:nvPr>
        </p:nvSpPr>
        <p:spPr/>
        <p:txBody>
          <a:bodyPr/>
          <a:lstStyle/>
          <a:p>
            <a:fld id="{FCB5D219-0FD5-4B73-99B3-EBFA58BC8D63}" type="datetimeFigureOut">
              <a:rPr lang="it-IT" smtClean="0"/>
              <a:t>09/03/2017</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A389B174-7B87-4823-921B-63078B29C080}" type="slidenum">
              <a:rPr lang="it-IT" smtClean="0"/>
              <a:t>‹N›</a:t>
            </a:fld>
            <a:endParaRPr lang="it-IT"/>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17095842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Vero o falso">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it-IT"/>
              <a:t>Fare clic per modificare lo stile del titolo</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Modifica gli stili del testo dello schema</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Modifica gli stili del testo dello schema</a:t>
            </a:r>
          </a:p>
        </p:txBody>
      </p:sp>
      <p:sp>
        <p:nvSpPr>
          <p:cNvPr id="4" name="Date Placeholder 3"/>
          <p:cNvSpPr>
            <a:spLocks noGrp="1"/>
          </p:cNvSpPr>
          <p:nvPr>
            <p:ph type="dt" sz="half" idx="10"/>
          </p:nvPr>
        </p:nvSpPr>
        <p:spPr/>
        <p:txBody>
          <a:bodyPr/>
          <a:lstStyle/>
          <a:p>
            <a:fld id="{FCB5D219-0FD5-4B73-99B3-EBFA58BC8D63}" type="datetimeFigureOut">
              <a:rPr lang="it-IT" smtClean="0"/>
              <a:t>09/03/2017</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A389B174-7B87-4823-921B-63078B29C080}" type="slidenum">
              <a:rPr lang="it-IT" smtClean="0"/>
              <a:t>‹N›</a:t>
            </a:fld>
            <a:endParaRPr lang="it-IT"/>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54603146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it-IT"/>
              <a:t>Fare clic per modificare lo stile del titolo</a:t>
            </a:r>
            <a:endParaRPr lang="en-US" dirty="0"/>
          </a:p>
        </p:txBody>
      </p:sp>
      <p:sp>
        <p:nvSpPr>
          <p:cNvPr id="3" name="Vertical Text Placeholder 2"/>
          <p:cNvSpPr>
            <a:spLocks noGrp="1"/>
          </p:cNvSpPr>
          <p:nvPr>
            <p:ph type="body" orient="vert" idx="1"/>
          </p:nvPr>
        </p:nvSpPr>
        <p:spPr/>
        <p:txBody>
          <a:bodyPr vert="eaVert" anchor="t"/>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10"/>
          </p:nvPr>
        </p:nvSpPr>
        <p:spPr/>
        <p:txBody>
          <a:bodyPr/>
          <a:lstStyle/>
          <a:p>
            <a:fld id="{FCB5D219-0FD5-4B73-99B3-EBFA58BC8D63}" type="datetimeFigureOut">
              <a:rPr lang="it-IT" smtClean="0"/>
              <a:t>09/03/2017</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A389B174-7B87-4823-921B-63078B29C080}" type="slidenum">
              <a:rPr lang="it-IT" smtClean="0"/>
              <a:t>‹N›</a:t>
            </a:fld>
            <a:endParaRPr lang="it-IT"/>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08986595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it-IT"/>
              <a:t>Fare clic per modificare lo stile del titolo</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10"/>
          </p:nvPr>
        </p:nvSpPr>
        <p:spPr/>
        <p:txBody>
          <a:bodyPr/>
          <a:lstStyle/>
          <a:p>
            <a:fld id="{FCB5D219-0FD5-4B73-99B3-EBFA58BC8D63}" type="datetimeFigureOut">
              <a:rPr lang="it-IT" smtClean="0"/>
              <a:t>09/03/2017</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A389B174-7B87-4823-921B-63078B29C080}" type="slidenum">
              <a:rPr lang="it-IT" smtClean="0"/>
              <a:t>‹N›</a:t>
            </a:fld>
            <a:endParaRPr lang="it-IT"/>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2844896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it-IT"/>
              <a:t>Fare clic per modificare lo stile del titolo</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FCB5D219-0FD5-4B73-99B3-EBFA58BC8D63}" type="datetimeFigureOut">
              <a:rPr lang="it-IT" smtClean="0"/>
              <a:t>09/03/2017</a:t>
            </a:fld>
            <a:endParaRPr lang="it-IT"/>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it-IT"/>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A389B174-7B87-4823-921B-63078B29C080}" type="slidenum">
              <a:rPr lang="it-IT" smtClean="0"/>
              <a:t>‹N›</a:t>
            </a:fld>
            <a:endParaRPr lang="it-IT"/>
          </a:p>
        </p:txBody>
      </p:sp>
    </p:spTree>
    <p:extLst>
      <p:ext uri="{BB962C8B-B14F-4D97-AF65-F5344CB8AC3E}">
        <p14:creationId xmlns:p14="http://schemas.microsoft.com/office/powerpoint/2010/main" val="110802948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2.jpg"/><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g"/><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2" Type="http://schemas.openxmlformats.org/officeDocument/2006/relationships/comments" Target="../comments/comment1.xml"/><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6.jpg"/><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9.jpg"/><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22.jpg"/><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25.JPG"/><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28.jpg"/><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30.jp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p:txBody>
          <a:bodyPr/>
          <a:lstStyle/>
          <a:p>
            <a:r>
              <a:rPr lang="it-IT" dirty="0"/>
              <a:t>Benessere e Gusto </a:t>
            </a:r>
            <a:br>
              <a:rPr lang="it-IT" dirty="0"/>
            </a:br>
            <a:r>
              <a:rPr lang="it-IT" dirty="0"/>
              <a:t>per noi e per il pianeta</a:t>
            </a:r>
          </a:p>
        </p:txBody>
      </p:sp>
      <p:sp>
        <p:nvSpPr>
          <p:cNvPr id="3" name="Sottotitolo 2"/>
          <p:cNvSpPr>
            <a:spLocks noGrp="1"/>
          </p:cNvSpPr>
          <p:nvPr>
            <p:ph type="subTitle" idx="1"/>
          </p:nvPr>
        </p:nvSpPr>
        <p:spPr>
          <a:xfrm>
            <a:off x="2692398" y="4009295"/>
            <a:ext cx="6815669" cy="1025376"/>
          </a:xfrm>
        </p:spPr>
        <p:txBody>
          <a:bodyPr>
            <a:normAutofit/>
          </a:bodyPr>
          <a:lstStyle/>
          <a:p>
            <a:r>
              <a:rPr lang="it-IT" dirty="0"/>
              <a:t>Dott.ssa Antonella Giordano – Biologa Nutrizionista </a:t>
            </a:r>
          </a:p>
          <a:p>
            <a:r>
              <a:rPr lang="it-IT" dirty="0"/>
              <a:t>CCM e RETE</a:t>
            </a:r>
          </a:p>
        </p:txBody>
      </p:sp>
    </p:spTree>
    <p:extLst>
      <p:ext uri="{BB962C8B-B14F-4D97-AF65-F5344CB8AC3E}">
        <p14:creationId xmlns:p14="http://schemas.microsoft.com/office/powerpoint/2010/main" val="297124719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Alimentazione e Ambiente</a:t>
            </a:r>
          </a:p>
        </p:txBody>
      </p:sp>
      <p:sp>
        <p:nvSpPr>
          <p:cNvPr id="3" name="Segnaposto contenuto 2"/>
          <p:cNvSpPr>
            <a:spLocks noGrp="1"/>
          </p:cNvSpPr>
          <p:nvPr>
            <p:ph idx="1"/>
          </p:nvPr>
        </p:nvSpPr>
        <p:spPr>
          <a:xfrm>
            <a:off x="1295401" y="2797628"/>
            <a:ext cx="9601196" cy="3078239"/>
          </a:xfrm>
        </p:spPr>
        <p:txBody>
          <a:bodyPr/>
          <a:lstStyle/>
          <a:p>
            <a:r>
              <a:rPr lang="it-IT" b="1" dirty="0"/>
              <a:t>Approccio</a:t>
            </a:r>
            <a:r>
              <a:rPr lang="it-IT" dirty="0"/>
              <a:t> </a:t>
            </a:r>
            <a:r>
              <a:rPr lang="it-IT" b="1" dirty="0"/>
              <a:t>sistemico</a:t>
            </a:r>
            <a:r>
              <a:rPr lang="it-IT" dirty="0"/>
              <a:t>: pensare la realtà che ci circonda in termini di relazioni e connessioni.</a:t>
            </a:r>
          </a:p>
          <a:p>
            <a:r>
              <a:rPr lang="it-IT" dirty="0"/>
              <a:t>Nuovo concetto di </a:t>
            </a:r>
            <a:r>
              <a:rPr lang="it-IT" b="1" dirty="0"/>
              <a:t>vita</a:t>
            </a:r>
            <a:r>
              <a:rPr lang="it-IT" dirty="0"/>
              <a:t> comune a tutti i sistemi viventi: </a:t>
            </a:r>
            <a:endParaRPr lang="it-IT" b="1" dirty="0"/>
          </a:p>
        </p:txBody>
      </p:sp>
      <p:sp>
        <p:nvSpPr>
          <p:cNvPr id="4" name="Rettangolo con angoli arrotondati 3"/>
          <p:cNvSpPr/>
          <p:nvPr/>
        </p:nvSpPr>
        <p:spPr>
          <a:xfrm>
            <a:off x="5031180" y="4533407"/>
            <a:ext cx="2044535" cy="75705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dirty="0"/>
              <a:t>RETE</a:t>
            </a:r>
          </a:p>
        </p:txBody>
      </p:sp>
    </p:spTree>
    <p:extLst>
      <p:ext uri="{BB962C8B-B14F-4D97-AF65-F5344CB8AC3E}">
        <p14:creationId xmlns:p14="http://schemas.microsoft.com/office/powerpoint/2010/main" val="14401579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Alimentazione e Agricoltura</a:t>
            </a:r>
          </a:p>
        </p:txBody>
      </p:sp>
      <p:sp>
        <p:nvSpPr>
          <p:cNvPr id="3" name="Segnaposto contenuto 2"/>
          <p:cNvSpPr>
            <a:spLocks noGrp="1"/>
          </p:cNvSpPr>
          <p:nvPr>
            <p:ph idx="1"/>
          </p:nvPr>
        </p:nvSpPr>
        <p:spPr/>
        <p:txBody>
          <a:bodyPr/>
          <a:lstStyle/>
          <a:p>
            <a:r>
              <a:rPr lang="it-IT" b="1" dirty="0"/>
              <a:t>Piante</a:t>
            </a:r>
            <a:r>
              <a:rPr lang="it-IT" dirty="0"/>
              <a:t>: base della catena alimentare e della nostra alimentazione</a:t>
            </a:r>
          </a:p>
          <a:p>
            <a:r>
              <a:rPr lang="it-IT" dirty="0"/>
              <a:t>Diversi metodi di coltivazione: impatto sui </a:t>
            </a:r>
            <a:r>
              <a:rPr lang="it-IT" b="1" dirty="0"/>
              <a:t>metaboliti secondari</a:t>
            </a:r>
          </a:p>
        </p:txBody>
      </p:sp>
      <p:cxnSp>
        <p:nvCxnSpPr>
          <p:cNvPr id="5" name="Connettore 2 4"/>
          <p:cNvCxnSpPr/>
          <p:nvPr/>
        </p:nvCxnSpPr>
        <p:spPr>
          <a:xfrm flipH="1">
            <a:off x="6814457" y="3679371"/>
            <a:ext cx="990600" cy="50074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0" name="Connettore 2 9"/>
          <p:cNvCxnSpPr/>
          <p:nvPr/>
        </p:nvCxnSpPr>
        <p:spPr>
          <a:xfrm>
            <a:off x="8066314" y="3679371"/>
            <a:ext cx="979715" cy="50074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1" name="Rettangolo con angoli arrotondati 10"/>
          <p:cNvSpPr/>
          <p:nvPr/>
        </p:nvSpPr>
        <p:spPr>
          <a:xfrm>
            <a:off x="5225143" y="4278086"/>
            <a:ext cx="2383971" cy="100148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dirty="0"/>
              <a:t>Ruolo ecologico </a:t>
            </a:r>
          </a:p>
          <a:p>
            <a:pPr algn="ctr"/>
            <a:r>
              <a:rPr lang="it-IT" dirty="0"/>
              <a:t>nella pianta:</a:t>
            </a:r>
          </a:p>
          <a:p>
            <a:pPr algn="ctr"/>
            <a:r>
              <a:rPr lang="it-IT" dirty="0"/>
              <a:t>- Meccanismi di difesa</a:t>
            </a:r>
          </a:p>
        </p:txBody>
      </p:sp>
      <p:sp>
        <p:nvSpPr>
          <p:cNvPr id="12" name="Rettangolo con angoli arrotondati 11"/>
          <p:cNvSpPr/>
          <p:nvPr/>
        </p:nvSpPr>
        <p:spPr>
          <a:xfrm>
            <a:off x="8049984" y="4276876"/>
            <a:ext cx="2383971" cy="100148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dirty="0"/>
              <a:t>Proprietà funzionali nell’uomo:</a:t>
            </a:r>
          </a:p>
          <a:p>
            <a:pPr algn="ctr"/>
            <a:r>
              <a:rPr lang="it-IT" dirty="0"/>
              <a:t>- Attività antiossidante</a:t>
            </a:r>
          </a:p>
        </p:txBody>
      </p:sp>
    </p:spTree>
    <p:extLst>
      <p:ext uri="{BB962C8B-B14F-4D97-AF65-F5344CB8AC3E}">
        <p14:creationId xmlns:p14="http://schemas.microsoft.com/office/powerpoint/2010/main" val="122282807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Agricoltura convenzionale</a:t>
            </a:r>
          </a:p>
        </p:txBody>
      </p:sp>
      <p:sp>
        <p:nvSpPr>
          <p:cNvPr id="3" name="Segnaposto contenuto 2"/>
          <p:cNvSpPr>
            <a:spLocks noGrp="1"/>
          </p:cNvSpPr>
          <p:nvPr>
            <p:ph idx="1"/>
          </p:nvPr>
        </p:nvSpPr>
        <p:spPr>
          <a:xfrm>
            <a:off x="1295401" y="2939143"/>
            <a:ext cx="9601196" cy="2623458"/>
          </a:xfrm>
        </p:spPr>
        <p:txBody>
          <a:bodyPr>
            <a:normAutofit fontScale="92500"/>
          </a:bodyPr>
          <a:lstStyle/>
          <a:p>
            <a:r>
              <a:rPr lang="it-IT" dirty="0"/>
              <a:t>Utilizzo di </a:t>
            </a:r>
            <a:r>
              <a:rPr lang="it-IT" b="1" dirty="0"/>
              <a:t>fertilizzanti chimici </a:t>
            </a:r>
            <a:r>
              <a:rPr lang="it-IT" dirty="0"/>
              <a:t>e fitofarmaci;</a:t>
            </a:r>
          </a:p>
          <a:p>
            <a:pPr marL="0" indent="0">
              <a:buNone/>
            </a:pPr>
            <a:endParaRPr lang="it-IT" dirty="0"/>
          </a:p>
          <a:p>
            <a:r>
              <a:rPr lang="it-IT" dirty="0"/>
              <a:t>Varietà altamente produttive, talvolta poco adattate all’ambiente, e in </a:t>
            </a:r>
            <a:r>
              <a:rPr lang="it-IT" b="1" dirty="0"/>
              <a:t>monocoltura;</a:t>
            </a:r>
          </a:p>
          <a:p>
            <a:pPr marL="0" indent="0">
              <a:buNone/>
            </a:pPr>
            <a:endParaRPr lang="it-IT" b="1" dirty="0"/>
          </a:p>
          <a:p>
            <a:r>
              <a:rPr lang="it-IT" dirty="0"/>
              <a:t>Intensa </a:t>
            </a:r>
            <a:r>
              <a:rPr lang="it-IT" b="1" dirty="0"/>
              <a:t>meccanizzazione</a:t>
            </a:r>
            <a:r>
              <a:rPr lang="it-IT" dirty="0"/>
              <a:t> (costi minori, meno manodopera)</a:t>
            </a:r>
          </a:p>
        </p:txBody>
      </p:sp>
      <p:pic>
        <p:nvPicPr>
          <p:cNvPr id="5" name="Immagin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442181" y="4307424"/>
            <a:ext cx="2641456" cy="1619848"/>
          </a:xfrm>
          <a:prstGeom prst="rect">
            <a:avLst/>
          </a:prstGeom>
        </p:spPr>
      </p:pic>
    </p:spTree>
    <p:extLst>
      <p:ext uri="{BB962C8B-B14F-4D97-AF65-F5344CB8AC3E}">
        <p14:creationId xmlns:p14="http://schemas.microsoft.com/office/powerpoint/2010/main" val="367300332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Agricolture non-convenzionali</a:t>
            </a:r>
          </a:p>
        </p:txBody>
      </p:sp>
      <p:sp>
        <p:nvSpPr>
          <p:cNvPr id="3" name="Segnaposto contenuto 2"/>
          <p:cNvSpPr>
            <a:spLocks noGrp="1"/>
          </p:cNvSpPr>
          <p:nvPr>
            <p:ph idx="1"/>
          </p:nvPr>
        </p:nvSpPr>
        <p:spPr/>
        <p:txBody>
          <a:bodyPr/>
          <a:lstStyle/>
          <a:p>
            <a:r>
              <a:rPr lang="it-IT" b="1" dirty="0"/>
              <a:t>Biologica - Integrata - Biodinamica</a:t>
            </a:r>
          </a:p>
          <a:p>
            <a:r>
              <a:rPr lang="it-IT" dirty="0"/>
              <a:t>Utilizzo di piante ben adattate all’ambiente: più resistenti, meno aiuti esterni;</a:t>
            </a:r>
          </a:p>
          <a:p>
            <a:r>
              <a:rPr lang="it-IT" dirty="0"/>
              <a:t>Rotazioni e</a:t>
            </a:r>
            <a:r>
              <a:rPr lang="it-IT" b="1" dirty="0"/>
              <a:t> c</a:t>
            </a:r>
            <a:r>
              <a:rPr lang="it-IT" dirty="0"/>
              <a:t>onsociazioni</a:t>
            </a:r>
            <a:r>
              <a:rPr lang="it-IT" b="1" dirty="0"/>
              <a:t>;</a:t>
            </a:r>
          </a:p>
          <a:p>
            <a:r>
              <a:rPr lang="it-IT" dirty="0"/>
              <a:t>Meno meccanizzazione;</a:t>
            </a:r>
          </a:p>
          <a:p>
            <a:r>
              <a:rPr lang="it-IT" dirty="0"/>
              <a:t>Concimazione naturale (tecnica del sovescio e letame);</a:t>
            </a:r>
          </a:p>
          <a:p>
            <a:r>
              <a:rPr lang="it-IT" dirty="0"/>
              <a:t>Lotta biologica.</a:t>
            </a:r>
          </a:p>
          <a:p>
            <a:endParaRPr lang="it-IT" dirty="0"/>
          </a:p>
          <a:p>
            <a:endParaRPr lang="it-IT" dirty="0"/>
          </a:p>
        </p:txBody>
      </p:sp>
      <p:pic>
        <p:nvPicPr>
          <p:cNvPr id="5" name="Immagin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175369" y="3944464"/>
            <a:ext cx="2894413" cy="1931403"/>
          </a:xfrm>
          <a:prstGeom prst="rect">
            <a:avLst/>
          </a:prstGeom>
        </p:spPr>
      </p:pic>
    </p:spTree>
    <p:extLst>
      <p:ext uri="{BB962C8B-B14F-4D97-AF65-F5344CB8AC3E}">
        <p14:creationId xmlns:p14="http://schemas.microsoft.com/office/powerpoint/2010/main" val="11330340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ttangolo 3"/>
          <p:cNvSpPr/>
          <p:nvPr/>
        </p:nvSpPr>
        <p:spPr>
          <a:xfrm>
            <a:off x="4370613" y="3657600"/>
            <a:ext cx="3450771" cy="37011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2" name="Titolo 1"/>
          <p:cNvSpPr>
            <a:spLocks noGrp="1"/>
          </p:cNvSpPr>
          <p:nvPr>
            <p:ph type="title"/>
          </p:nvPr>
        </p:nvSpPr>
        <p:spPr/>
        <p:txBody>
          <a:bodyPr>
            <a:normAutofit/>
          </a:bodyPr>
          <a:lstStyle/>
          <a:p>
            <a:r>
              <a:rPr lang="it-IT" dirty="0"/>
              <a:t>Green </a:t>
            </a:r>
            <a:r>
              <a:rPr lang="it-IT" dirty="0" err="1"/>
              <a:t>Revolution</a:t>
            </a:r>
            <a:endParaRPr lang="it-IT" dirty="0"/>
          </a:p>
        </p:txBody>
      </p:sp>
      <p:sp>
        <p:nvSpPr>
          <p:cNvPr id="3" name="Segnaposto contenuto 2"/>
          <p:cNvSpPr>
            <a:spLocks noGrp="1"/>
          </p:cNvSpPr>
          <p:nvPr>
            <p:ph idx="1"/>
          </p:nvPr>
        </p:nvSpPr>
        <p:spPr>
          <a:xfrm>
            <a:off x="1295401" y="2556932"/>
            <a:ext cx="9601196" cy="3318936"/>
          </a:xfrm>
        </p:spPr>
        <p:txBody>
          <a:bodyPr/>
          <a:lstStyle/>
          <a:p>
            <a:r>
              <a:rPr lang="it-IT" dirty="0"/>
              <a:t>Ingresso della chimica in agricoltura (concimi di sintesi e fitofarmaci)</a:t>
            </a:r>
          </a:p>
          <a:p>
            <a:r>
              <a:rPr lang="it-IT" dirty="0"/>
              <a:t>Lavoro di selezione su </a:t>
            </a:r>
            <a:r>
              <a:rPr lang="it-IT" b="1" dirty="0"/>
              <a:t>frumento</a:t>
            </a:r>
            <a:r>
              <a:rPr lang="it-IT" dirty="0"/>
              <a:t> e </a:t>
            </a:r>
            <a:r>
              <a:rPr lang="it-IT" b="1" dirty="0"/>
              <a:t>riso</a:t>
            </a:r>
            <a:r>
              <a:rPr lang="it-IT" dirty="0"/>
              <a:t>: selezione di </a:t>
            </a:r>
          </a:p>
          <a:p>
            <a:pPr marL="0" indent="0" algn="ctr">
              <a:buNone/>
            </a:pPr>
            <a:r>
              <a:rPr lang="it-IT" b="1" dirty="0"/>
              <a:t>varietà nane e semi-nane</a:t>
            </a:r>
          </a:p>
          <a:p>
            <a:pPr marL="0" indent="0" algn="ctr">
              <a:buNone/>
            </a:pPr>
            <a:endParaRPr lang="it-IT" b="1" dirty="0"/>
          </a:p>
          <a:p>
            <a:pPr marL="0" indent="0" algn="ctr">
              <a:buNone/>
            </a:pPr>
            <a:r>
              <a:rPr lang="it-IT" b="1" dirty="0"/>
              <a:t>Migliore risposta ai concimi</a:t>
            </a:r>
          </a:p>
          <a:p>
            <a:pPr marL="0" indent="0" algn="ctr">
              <a:buNone/>
            </a:pPr>
            <a:r>
              <a:rPr lang="it-IT" b="1" dirty="0"/>
              <a:t>Maggior resa</a:t>
            </a:r>
          </a:p>
        </p:txBody>
      </p:sp>
      <p:sp>
        <p:nvSpPr>
          <p:cNvPr id="5" name="Freccia in giù 4"/>
          <p:cNvSpPr/>
          <p:nvPr/>
        </p:nvSpPr>
        <p:spPr>
          <a:xfrm>
            <a:off x="6095998" y="4216400"/>
            <a:ext cx="108859" cy="464457"/>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17108796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dirty="0"/>
              <a:t>Green </a:t>
            </a:r>
            <a:r>
              <a:rPr lang="it-IT" dirty="0" err="1"/>
              <a:t>Revolution</a:t>
            </a:r>
            <a:endParaRPr lang="it-IT" dirty="0"/>
          </a:p>
        </p:txBody>
      </p:sp>
      <p:sp>
        <p:nvSpPr>
          <p:cNvPr id="3" name="Segnaposto contenuto 2"/>
          <p:cNvSpPr>
            <a:spLocks noGrp="1"/>
          </p:cNvSpPr>
          <p:nvPr>
            <p:ph idx="1"/>
          </p:nvPr>
        </p:nvSpPr>
        <p:spPr>
          <a:xfrm>
            <a:off x="1295401" y="2667000"/>
            <a:ext cx="9601196" cy="3208868"/>
          </a:xfrm>
        </p:spPr>
        <p:txBody>
          <a:bodyPr>
            <a:normAutofit fontScale="92500" lnSpcReduction="10000"/>
          </a:bodyPr>
          <a:lstStyle/>
          <a:p>
            <a:pPr marL="0" indent="0" algn="ctr">
              <a:buNone/>
            </a:pPr>
            <a:r>
              <a:rPr lang="it-IT" b="1" u="sng" dirty="0"/>
              <a:t>Successi:</a:t>
            </a:r>
            <a:r>
              <a:rPr lang="it-IT" dirty="0"/>
              <a:t> </a:t>
            </a:r>
          </a:p>
          <a:p>
            <a:r>
              <a:rPr lang="it-IT" dirty="0"/>
              <a:t>Resa doppia, maturazione precoce, resistenza agli attacchi fungini;</a:t>
            </a:r>
          </a:p>
          <a:p>
            <a:r>
              <a:rPr lang="it-IT" dirty="0"/>
              <a:t>Ottima tolleranza ai concimi chimici.</a:t>
            </a:r>
          </a:p>
          <a:p>
            <a:pPr marL="0" indent="0" algn="ctr">
              <a:buNone/>
            </a:pPr>
            <a:r>
              <a:rPr lang="it-IT" b="1" u="sng" dirty="0"/>
              <a:t>Ombre:</a:t>
            </a:r>
          </a:p>
          <a:p>
            <a:r>
              <a:rPr lang="it-IT" dirty="0"/>
              <a:t>Continente africano dimenticato;</a:t>
            </a:r>
          </a:p>
          <a:p>
            <a:r>
              <a:rPr lang="it-IT" dirty="0"/>
              <a:t>Costi dell’incremento produttivo su: sostenibilità ambientale, impoverimento suoli, disponibilità idrica, biodiversità e cambiamento climatico.</a:t>
            </a:r>
          </a:p>
          <a:p>
            <a:pPr marL="0" indent="0">
              <a:buNone/>
            </a:pPr>
            <a:endParaRPr lang="it-IT" u="sng" dirty="0"/>
          </a:p>
        </p:txBody>
      </p:sp>
    </p:spTree>
    <p:extLst>
      <p:ext uri="{BB962C8B-B14F-4D97-AF65-F5344CB8AC3E}">
        <p14:creationId xmlns:p14="http://schemas.microsoft.com/office/powerpoint/2010/main" val="4158607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Approcci futuri e auspicabili	</a:t>
            </a:r>
          </a:p>
        </p:txBody>
      </p:sp>
      <p:sp>
        <p:nvSpPr>
          <p:cNvPr id="3" name="Segnaposto contenuto 2"/>
          <p:cNvSpPr>
            <a:spLocks noGrp="1"/>
          </p:cNvSpPr>
          <p:nvPr>
            <p:ph idx="1"/>
          </p:nvPr>
        </p:nvSpPr>
        <p:spPr/>
        <p:txBody>
          <a:bodyPr/>
          <a:lstStyle/>
          <a:p>
            <a:r>
              <a:rPr lang="it-IT" dirty="0"/>
              <a:t>Agroecologia e agricoltura sostenibile:</a:t>
            </a:r>
          </a:p>
          <a:p>
            <a:pPr marL="0" indent="0">
              <a:buNone/>
            </a:pPr>
            <a:r>
              <a:rPr lang="it-IT" dirty="0"/>
              <a:t>    importanza dell’</a:t>
            </a:r>
            <a:r>
              <a:rPr lang="it-IT" b="1" dirty="0"/>
              <a:t>humus</a:t>
            </a:r>
          </a:p>
          <a:p>
            <a:r>
              <a:rPr lang="it-IT" dirty="0"/>
              <a:t>Riscoperta </a:t>
            </a:r>
            <a:r>
              <a:rPr lang="it-IT" b="1" dirty="0"/>
              <a:t>alimenti</a:t>
            </a:r>
            <a:r>
              <a:rPr lang="it-IT" dirty="0"/>
              <a:t> </a:t>
            </a:r>
            <a:r>
              <a:rPr lang="it-IT" b="1" dirty="0"/>
              <a:t>tradizionali</a:t>
            </a:r>
          </a:p>
          <a:p>
            <a:r>
              <a:rPr lang="it-IT" dirty="0"/>
              <a:t>Spesa </a:t>
            </a:r>
            <a:r>
              <a:rPr lang="it-IT" b="1" dirty="0"/>
              <a:t>stagionale</a:t>
            </a:r>
          </a:p>
          <a:p>
            <a:r>
              <a:rPr lang="it-IT" dirty="0"/>
              <a:t>Spesa </a:t>
            </a:r>
            <a:r>
              <a:rPr lang="it-IT" b="1" dirty="0"/>
              <a:t>locale</a:t>
            </a:r>
          </a:p>
          <a:p>
            <a:r>
              <a:rPr lang="it-IT" dirty="0"/>
              <a:t>Maggiore informazione e consapevolezza</a:t>
            </a:r>
          </a:p>
        </p:txBody>
      </p:sp>
      <p:pic>
        <p:nvPicPr>
          <p:cNvPr id="4" name="Segnaposto contenuto 3" descr="stagioni.jpg"/>
          <p:cNvPicPr>
            <a:picLocks noChangeAspect="1"/>
          </p:cNvPicPr>
          <p:nvPr/>
        </p:nvPicPr>
        <p:blipFill>
          <a:blip r:embed="rId2" cstate="print"/>
          <a:stretch>
            <a:fillRect/>
          </a:stretch>
        </p:blipFill>
        <p:spPr>
          <a:xfrm>
            <a:off x="6896457" y="2762341"/>
            <a:ext cx="4512613" cy="3384460"/>
          </a:xfrm>
          <a:prstGeom prst="rect">
            <a:avLst/>
          </a:prstGeom>
        </p:spPr>
      </p:pic>
    </p:spTree>
    <p:extLst>
      <p:ext uri="{BB962C8B-B14F-4D97-AF65-F5344CB8AC3E}">
        <p14:creationId xmlns:p14="http://schemas.microsoft.com/office/powerpoint/2010/main" val="270750816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Doppia Piramide</a:t>
            </a:r>
          </a:p>
        </p:txBody>
      </p:sp>
      <p:pic>
        <p:nvPicPr>
          <p:cNvPr id="5" name="Segnaposto contenuto 4"/>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783886" y="2557463"/>
            <a:ext cx="6623350" cy="3564763"/>
          </a:xfrm>
        </p:spPr>
      </p:pic>
    </p:spTree>
    <p:extLst>
      <p:ext uri="{BB962C8B-B14F-4D97-AF65-F5344CB8AC3E}">
        <p14:creationId xmlns:p14="http://schemas.microsoft.com/office/powerpoint/2010/main" val="16773037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1"/>
          <p:cNvPicPr>
            <a:picLocks noChangeAspect="1"/>
          </p:cNvPicPr>
          <p:nvPr/>
        </p:nvPicPr>
        <p:blipFill>
          <a:blip r:embed="rId2"/>
          <a:stretch>
            <a:fillRect/>
          </a:stretch>
        </p:blipFill>
        <p:spPr>
          <a:xfrm>
            <a:off x="2988527" y="680224"/>
            <a:ext cx="6099717" cy="5450568"/>
          </a:xfrm>
          <a:prstGeom prst="rect">
            <a:avLst/>
          </a:prstGeom>
        </p:spPr>
      </p:pic>
      <p:sp>
        <p:nvSpPr>
          <p:cNvPr id="3" name="CasellaDiTesto 2"/>
          <p:cNvSpPr txBox="1"/>
          <p:nvPr/>
        </p:nvSpPr>
        <p:spPr>
          <a:xfrm>
            <a:off x="834530" y="888202"/>
            <a:ext cx="1940312" cy="646331"/>
          </a:xfrm>
          <a:prstGeom prst="rect">
            <a:avLst/>
          </a:prstGeom>
          <a:ln w="38100">
            <a:solidFill>
              <a:srgbClr val="C00000"/>
            </a:solidFill>
          </a:ln>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it-IT" b="1" dirty="0"/>
              <a:t>Patrimonio Unesco dal 2010</a:t>
            </a:r>
          </a:p>
        </p:txBody>
      </p:sp>
    </p:spTree>
    <p:extLst>
      <p:ext uri="{BB962C8B-B14F-4D97-AF65-F5344CB8AC3E}">
        <p14:creationId xmlns:p14="http://schemas.microsoft.com/office/powerpoint/2010/main" val="13310054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Significato del cibo</a:t>
            </a:r>
          </a:p>
        </p:txBody>
      </p:sp>
      <p:sp>
        <p:nvSpPr>
          <p:cNvPr id="3" name="Segnaposto testo 2"/>
          <p:cNvSpPr>
            <a:spLocks noGrp="1"/>
          </p:cNvSpPr>
          <p:nvPr>
            <p:ph type="body" idx="1"/>
          </p:nvPr>
        </p:nvSpPr>
        <p:spPr/>
        <p:txBody>
          <a:bodyPr/>
          <a:lstStyle/>
          <a:p>
            <a:pPr algn="ctr"/>
            <a:r>
              <a:rPr lang="it-IT" dirty="0"/>
              <a:t>Davanti alla tv…</a:t>
            </a:r>
          </a:p>
        </p:txBody>
      </p:sp>
      <p:pic>
        <p:nvPicPr>
          <p:cNvPr id="7" name="Segnaposto contenuto 6"/>
          <p:cNvPicPr>
            <a:picLocks noGrp="1" noChangeAspect="1"/>
          </p:cNvPicPr>
          <p:nvPr>
            <p:ph sz="half" idx="2"/>
          </p:nvPr>
        </p:nvPicPr>
        <p:blipFill>
          <a:blip r:embed="rId2"/>
          <a:stretch>
            <a:fillRect/>
          </a:stretch>
        </p:blipFill>
        <p:spPr>
          <a:xfrm>
            <a:off x="2196790" y="3507899"/>
            <a:ext cx="2966225" cy="2117800"/>
          </a:xfrm>
        </p:spPr>
      </p:pic>
      <p:sp>
        <p:nvSpPr>
          <p:cNvPr id="5" name="Segnaposto testo 4"/>
          <p:cNvSpPr>
            <a:spLocks noGrp="1"/>
          </p:cNvSpPr>
          <p:nvPr>
            <p:ph type="body" sz="quarter" idx="3"/>
          </p:nvPr>
        </p:nvSpPr>
        <p:spPr/>
        <p:txBody>
          <a:bodyPr/>
          <a:lstStyle/>
          <a:p>
            <a:pPr algn="ctr"/>
            <a:r>
              <a:rPr lang="it-IT" dirty="0"/>
              <a:t>…o in compagnia?</a:t>
            </a:r>
          </a:p>
        </p:txBody>
      </p:sp>
      <p:pic>
        <p:nvPicPr>
          <p:cNvPr id="8" name="Segnaposto contenuto 7"/>
          <p:cNvPicPr>
            <a:picLocks noGrp="1" noChangeAspect="1"/>
          </p:cNvPicPr>
          <p:nvPr>
            <p:ph sz="quarter" idx="4"/>
          </p:nvPr>
        </p:nvPicPr>
        <p:blipFill>
          <a:blip r:embed="rId3"/>
          <a:stretch>
            <a:fillRect/>
          </a:stretch>
        </p:blipFill>
        <p:spPr>
          <a:xfrm>
            <a:off x="6991815" y="3511550"/>
            <a:ext cx="3155796" cy="2095500"/>
          </a:xfrm>
        </p:spPr>
      </p:pic>
    </p:spTree>
    <p:extLst>
      <p:ext uri="{BB962C8B-B14F-4D97-AF65-F5344CB8AC3E}">
        <p14:creationId xmlns:p14="http://schemas.microsoft.com/office/powerpoint/2010/main" val="394344528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1"/>
          <p:cNvPicPr>
            <a:picLocks noChangeAspect="1"/>
          </p:cNvPicPr>
          <p:nvPr/>
        </p:nvPicPr>
        <p:blipFill>
          <a:blip r:embed="rId2"/>
          <a:stretch>
            <a:fillRect/>
          </a:stretch>
        </p:blipFill>
        <p:spPr>
          <a:xfrm>
            <a:off x="3222702" y="800760"/>
            <a:ext cx="5880410" cy="5277668"/>
          </a:xfrm>
          <a:prstGeom prst="rect">
            <a:avLst/>
          </a:prstGeom>
        </p:spPr>
      </p:pic>
      <p:sp>
        <p:nvSpPr>
          <p:cNvPr id="3" name="Ovale 2"/>
          <p:cNvSpPr/>
          <p:nvPr/>
        </p:nvSpPr>
        <p:spPr>
          <a:xfrm>
            <a:off x="4434840" y="4828032"/>
            <a:ext cx="1152144" cy="1152144"/>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4" name="Freccia destra rientrata 3"/>
          <p:cNvSpPr/>
          <p:nvPr/>
        </p:nvSpPr>
        <p:spPr>
          <a:xfrm>
            <a:off x="2743200" y="5367528"/>
            <a:ext cx="1051560" cy="246888"/>
          </a:xfrm>
          <a:prstGeom prst="notchedRightArrow">
            <a:avLst/>
          </a:prstGeom>
          <a:solidFill>
            <a:srgbClr val="C0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80272126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Raffinato vs Integrale</a:t>
            </a:r>
          </a:p>
        </p:txBody>
      </p:sp>
      <p:sp>
        <p:nvSpPr>
          <p:cNvPr id="3" name="Segnaposto testo 2"/>
          <p:cNvSpPr>
            <a:spLocks noGrp="1"/>
          </p:cNvSpPr>
          <p:nvPr>
            <p:ph type="body" idx="1"/>
          </p:nvPr>
        </p:nvSpPr>
        <p:spPr/>
        <p:txBody>
          <a:bodyPr/>
          <a:lstStyle/>
          <a:p>
            <a:pPr algn="ctr"/>
            <a:r>
              <a:rPr lang="it-IT" dirty="0"/>
              <a:t>Pasta bianca…</a:t>
            </a:r>
          </a:p>
        </p:txBody>
      </p:sp>
      <p:sp>
        <p:nvSpPr>
          <p:cNvPr id="5" name="Segnaposto testo 4"/>
          <p:cNvSpPr>
            <a:spLocks noGrp="1"/>
          </p:cNvSpPr>
          <p:nvPr>
            <p:ph type="body" sz="quarter" idx="3"/>
          </p:nvPr>
        </p:nvSpPr>
        <p:spPr/>
        <p:txBody>
          <a:bodyPr/>
          <a:lstStyle/>
          <a:p>
            <a:pPr algn="ctr"/>
            <a:r>
              <a:rPr lang="it-IT" dirty="0"/>
              <a:t>…o integrale?</a:t>
            </a:r>
          </a:p>
        </p:txBody>
      </p:sp>
      <p:pic>
        <p:nvPicPr>
          <p:cNvPr id="8" name="Segnaposto contenuto 7"/>
          <p:cNvPicPr>
            <a:picLocks noGrp="1" noChangeAspect="1"/>
          </p:cNvPicPr>
          <p:nvPr>
            <p:ph sz="quarter" idx="4"/>
          </p:nvPr>
        </p:nvPicPr>
        <p:blipFill>
          <a:blip r:embed="rId2"/>
          <a:stretch>
            <a:fillRect/>
          </a:stretch>
        </p:blipFill>
        <p:spPr>
          <a:xfrm>
            <a:off x="6657278" y="3506847"/>
            <a:ext cx="3233854" cy="1981142"/>
          </a:xfrm>
        </p:spPr>
      </p:pic>
      <p:pic>
        <p:nvPicPr>
          <p:cNvPr id="1028" name="Picture 4" descr="https://s-media-cache-ak0.pinimg.com/originals/9d/99/b3/9d99b306a177f2b4d60993c65d200c68.jpg"/>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2224602" y="3506847"/>
            <a:ext cx="3050195" cy="19811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6344692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dirty="0"/>
              <a:t>Quali sono i vantaggi del mangiare integrale?</a:t>
            </a:r>
          </a:p>
        </p:txBody>
      </p:sp>
      <p:sp>
        <p:nvSpPr>
          <p:cNvPr id="11" name="CasellaDiTesto 10"/>
          <p:cNvSpPr txBox="1"/>
          <p:nvPr/>
        </p:nvSpPr>
        <p:spPr>
          <a:xfrm>
            <a:off x="1627464" y="2608976"/>
            <a:ext cx="8825219" cy="2554545"/>
          </a:xfrm>
          <a:prstGeom prst="rect">
            <a:avLst/>
          </a:prstGeom>
          <a:noFill/>
        </p:spPr>
        <p:txBody>
          <a:bodyPr wrap="square" rtlCol="0">
            <a:spAutoFit/>
          </a:bodyPr>
          <a:lstStyle/>
          <a:p>
            <a:r>
              <a:rPr lang="it-IT" sz="2000" dirty="0"/>
              <a:t>Il grande pregio degli alimenti integrali sta nel loro contenuto, in particolare:</a:t>
            </a:r>
          </a:p>
          <a:p>
            <a:pPr marL="285750" indent="-285750">
              <a:buFont typeface="Wingdings" panose="05000000000000000000" pitchFamily="2" charset="2"/>
              <a:buChar char="Ø"/>
            </a:pPr>
            <a:r>
              <a:rPr lang="it-IT" sz="2000" dirty="0"/>
              <a:t>Vitamine del gruppo B</a:t>
            </a:r>
          </a:p>
          <a:p>
            <a:pPr marL="285750" indent="-285750">
              <a:buFont typeface="Wingdings" panose="05000000000000000000" pitchFamily="2" charset="2"/>
              <a:buChar char="Ø"/>
            </a:pPr>
            <a:r>
              <a:rPr lang="it-IT" sz="2000" dirty="0"/>
              <a:t>Importanti minerali, come il magnesio</a:t>
            </a:r>
          </a:p>
          <a:p>
            <a:pPr marL="285750" indent="-285750">
              <a:buFont typeface="Wingdings" panose="05000000000000000000" pitchFamily="2" charset="2"/>
              <a:buChar char="Ø"/>
            </a:pPr>
            <a:r>
              <a:rPr lang="it-IT" sz="2000" dirty="0"/>
              <a:t>La ricchezza in fibre (un notevole aiuto per chi ha l’intestino pigro)</a:t>
            </a:r>
          </a:p>
          <a:p>
            <a:pPr marL="285750" indent="-285750">
              <a:buFont typeface="Wingdings" panose="05000000000000000000" pitchFamily="2" charset="2"/>
              <a:buChar char="Ø"/>
            </a:pPr>
            <a:endParaRPr lang="it-IT" sz="2000" dirty="0"/>
          </a:p>
          <a:p>
            <a:r>
              <a:rPr lang="it-IT" sz="2000" dirty="0"/>
              <a:t>Numerosi studi scientifici associano al consumo di cereali integrali </a:t>
            </a:r>
            <a:r>
              <a:rPr lang="it-IT" sz="2000" b="1" dirty="0"/>
              <a:t>un miglior controllo del peso, minori rischi cardiovascolari, livelli di colesterolo LDL più bassi, una minore incidenza di tumore al colon.</a:t>
            </a:r>
          </a:p>
        </p:txBody>
      </p:sp>
    </p:spTree>
    <p:extLst>
      <p:ext uri="{BB962C8B-B14F-4D97-AF65-F5344CB8AC3E}">
        <p14:creationId xmlns:p14="http://schemas.microsoft.com/office/powerpoint/2010/main" val="147164597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Mangiare a colori</a:t>
            </a:r>
          </a:p>
        </p:txBody>
      </p:sp>
      <p:sp>
        <p:nvSpPr>
          <p:cNvPr id="3" name="Segnaposto testo 2"/>
          <p:cNvSpPr>
            <a:spLocks noGrp="1"/>
          </p:cNvSpPr>
          <p:nvPr>
            <p:ph type="body" idx="1"/>
          </p:nvPr>
        </p:nvSpPr>
        <p:spPr/>
        <p:txBody>
          <a:bodyPr/>
          <a:lstStyle/>
          <a:p>
            <a:pPr algn="ctr"/>
            <a:r>
              <a:rPr lang="it-IT" dirty="0"/>
              <a:t>Dieta monocolore…	</a:t>
            </a:r>
          </a:p>
        </p:txBody>
      </p:sp>
      <p:pic>
        <p:nvPicPr>
          <p:cNvPr id="7" name="Segnaposto contenuto 6"/>
          <p:cNvPicPr>
            <a:picLocks noGrp="1" noChangeAspect="1"/>
          </p:cNvPicPr>
          <p:nvPr>
            <p:ph sz="half" idx="2"/>
          </p:nvPr>
        </p:nvPicPr>
        <p:blipFill>
          <a:blip r:embed="rId2"/>
          <a:stretch>
            <a:fillRect/>
          </a:stretch>
        </p:blipFill>
        <p:spPr>
          <a:xfrm>
            <a:off x="1673225" y="3382772"/>
            <a:ext cx="3962400" cy="2353056"/>
          </a:xfrm>
        </p:spPr>
      </p:pic>
      <p:sp>
        <p:nvSpPr>
          <p:cNvPr id="5" name="Segnaposto testo 4"/>
          <p:cNvSpPr>
            <a:spLocks noGrp="1"/>
          </p:cNvSpPr>
          <p:nvPr>
            <p:ph type="body" sz="quarter" idx="3"/>
          </p:nvPr>
        </p:nvSpPr>
        <p:spPr/>
        <p:txBody>
          <a:bodyPr/>
          <a:lstStyle/>
          <a:p>
            <a:pPr algn="ctr"/>
            <a:r>
              <a:rPr lang="it-IT" dirty="0"/>
              <a:t>…o colorata?</a:t>
            </a:r>
          </a:p>
        </p:txBody>
      </p:sp>
      <p:pic>
        <p:nvPicPr>
          <p:cNvPr id="8" name="Segnaposto contenuto 7"/>
          <p:cNvPicPr>
            <a:picLocks noGrp="1" noChangeAspect="1"/>
          </p:cNvPicPr>
          <p:nvPr>
            <p:ph sz="quarter" idx="4"/>
          </p:nvPr>
        </p:nvPicPr>
        <p:blipFill>
          <a:blip r:embed="rId3"/>
          <a:stretch>
            <a:fillRect/>
          </a:stretch>
        </p:blipFill>
        <p:spPr>
          <a:xfrm>
            <a:off x="6180138" y="3245795"/>
            <a:ext cx="4718050" cy="2627010"/>
          </a:xfrm>
        </p:spPr>
      </p:pic>
    </p:spTree>
    <p:extLst>
      <p:ext uri="{BB962C8B-B14F-4D97-AF65-F5344CB8AC3E}">
        <p14:creationId xmlns:p14="http://schemas.microsoft.com/office/powerpoint/2010/main" val="374383795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I colori del benessere</a:t>
            </a:r>
          </a:p>
        </p:txBody>
      </p:sp>
      <p:pic>
        <p:nvPicPr>
          <p:cNvPr id="3" name="Immagine 2"/>
          <p:cNvPicPr>
            <a:picLocks noChangeAspect="1"/>
          </p:cNvPicPr>
          <p:nvPr/>
        </p:nvPicPr>
        <p:blipFill>
          <a:blip r:embed="rId2"/>
          <a:stretch>
            <a:fillRect/>
          </a:stretch>
        </p:blipFill>
        <p:spPr>
          <a:xfrm>
            <a:off x="3055434" y="2542477"/>
            <a:ext cx="5900121" cy="3612995"/>
          </a:xfrm>
          <a:prstGeom prst="rect">
            <a:avLst/>
          </a:prstGeom>
        </p:spPr>
      </p:pic>
    </p:spTree>
    <p:extLst>
      <p:ext uri="{BB962C8B-B14F-4D97-AF65-F5344CB8AC3E}">
        <p14:creationId xmlns:p14="http://schemas.microsoft.com/office/powerpoint/2010/main" val="130006982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Stile di vita </a:t>
            </a:r>
          </a:p>
        </p:txBody>
      </p:sp>
      <p:sp>
        <p:nvSpPr>
          <p:cNvPr id="3" name="Segnaposto testo 2"/>
          <p:cNvSpPr>
            <a:spLocks noGrp="1"/>
          </p:cNvSpPr>
          <p:nvPr>
            <p:ph type="body" idx="1"/>
          </p:nvPr>
        </p:nvSpPr>
        <p:spPr/>
        <p:txBody>
          <a:bodyPr/>
          <a:lstStyle/>
          <a:p>
            <a:pPr algn="ctr"/>
            <a:r>
              <a:rPr lang="it-IT" dirty="0"/>
              <a:t>Sedentario…</a:t>
            </a:r>
          </a:p>
        </p:txBody>
      </p:sp>
      <p:pic>
        <p:nvPicPr>
          <p:cNvPr id="7" name="Segnaposto contenuto 6"/>
          <p:cNvPicPr>
            <a:picLocks noGrp="1" noChangeAspect="1"/>
          </p:cNvPicPr>
          <p:nvPr>
            <p:ph sz="half" idx="2"/>
          </p:nvPr>
        </p:nvPicPr>
        <p:blipFill>
          <a:blip r:embed="rId2"/>
          <a:stretch>
            <a:fillRect/>
          </a:stretch>
        </p:blipFill>
        <p:spPr>
          <a:xfrm>
            <a:off x="2464420" y="3792538"/>
            <a:ext cx="2062975" cy="1436602"/>
          </a:xfrm>
        </p:spPr>
      </p:pic>
      <p:sp>
        <p:nvSpPr>
          <p:cNvPr id="5" name="Segnaposto testo 4"/>
          <p:cNvSpPr>
            <a:spLocks noGrp="1"/>
          </p:cNvSpPr>
          <p:nvPr>
            <p:ph type="body" sz="quarter" idx="3"/>
          </p:nvPr>
        </p:nvSpPr>
        <p:spPr/>
        <p:txBody>
          <a:bodyPr/>
          <a:lstStyle/>
          <a:p>
            <a:pPr algn="ctr"/>
            <a:r>
              <a:rPr lang="it-IT" dirty="0"/>
              <a:t>… o attivo ?</a:t>
            </a:r>
          </a:p>
        </p:txBody>
      </p:sp>
      <p:pic>
        <p:nvPicPr>
          <p:cNvPr id="8" name="Segnaposto contenuto 7"/>
          <p:cNvPicPr>
            <a:picLocks noGrp="1" noChangeAspect="1"/>
          </p:cNvPicPr>
          <p:nvPr>
            <p:ph sz="quarter" idx="4"/>
          </p:nvPr>
        </p:nvPicPr>
        <p:blipFill>
          <a:blip r:embed="rId3"/>
          <a:stretch>
            <a:fillRect/>
          </a:stretch>
        </p:blipFill>
        <p:spPr>
          <a:xfrm>
            <a:off x="6851293" y="3792538"/>
            <a:ext cx="3240561" cy="1436602"/>
          </a:xfrm>
        </p:spPr>
      </p:pic>
    </p:spTree>
    <p:extLst>
      <p:ext uri="{BB962C8B-B14F-4D97-AF65-F5344CB8AC3E}">
        <p14:creationId xmlns:p14="http://schemas.microsoft.com/office/powerpoint/2010/main" val="365093635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1"/>
          <p:cNvPicPr>
            <a:picLocks noChangeAspect="1"/>
          </p:cNvPicPr>
          <p:nvPr/>
        </p:nvPicPr>
        <p:blipFill>
          <a:blip r:embed="rId2"/>
          <a:stretch>
            <a:fillRect/>
          </a:stretch>
        </p:blipFill>
        <p:spPr>
          <a:xfrm>
            <a:off x="1950098" y="755228"/>
            <a:ext cx="8394565" cy="5346993"/>
          </a:xfrm>
          <a:prstGeom prst="rect">
            <a:avLst/>
          </a:prstGeom>
        </p:spPr>
      </p:pic>
    </p:spTree>
    <p:extLst>
      <p:ext uri="{BB962C8B-B14F-4D97-AF65-F5344CB8AC3E}">
        <p14:creationId xmlns:p14="http://schemas.microsoft.com/office/powerpoint/2010/main" val="254497866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Rapporto col cibo</a:t>
            </a:r>
          </a:p>
        </p:txBody>
      </p:sp>
      <p:sp>
        <p:nvSpPr>
          <p:cNvPr id="3" name="Segnaposto testo 2"/>
          <p:cNvSpPr>
            <a:spLocks noGrp="1"/>
          </p:cNvSpPr>
          <p:nvPr>
            <p:ph type="body" idx="1"/>
          </p:nvPr>
        </p:nvSpPr>
        <p:spPr/>
        <p:txBody>
          <a:bodyPr/>
          <a:lstStyle/>
          <a:p>
            <a:pPr algn="ctr"/>
            <a:r>
              <a:rPr lang="it-IT" dirty="0"/>
              <a:t>Controllo (sano) del peso…</a:t>
            </a:r>
          </a:p>
        </p:txBody>
      </p:sp>
      <p:pic>
        <p:nvPicPr>
          <p:cNvPr id="7" name="Segnaposto contenuto 6"/>
          <p:cNvPicPr>
            <a:picLocks noGrp="1" noChangeAspect="1"/>
          </p:cNvPicPr>
          <p:nvPr>
            <p:ph sz="half" idx="2"/>
          </p:nvPr>
        </p:nvPicPr>
        <p:blipFill>
          <a:blip r:embed="rId2"/>
          <a:stretch>
            <a:fillRect/>
          </a:stretch>
        </p:blipFill>
        <p:spPr>
          <a:xfrm>
            <a:off x="1982036" y="3577843"/>
            <a:ext cx="2846442" cy="1881656"/>
          </a:xfrm>
        </p:spPr>
      </p:pic>
      <p:sp>
        <p:nvSpPr>
          <p:cNvPr id="5" name="Segnaposto testo 4"/>
          <p:cNvSpPr>
            <a:spLocks noGrp="1"/>
          </p:cNvSpPr>
          <p:nvPr>
            <p:ph type="body" sz="quarter" idx="3"/>
          </p:nvPr>
        </p:nvSpPr>
        <p:spPr/>
        <p:txBody>
          <a:bodyPr/>
          <a:lstStyle/>
          <a:p>
            <a:pPr algn="ctr"/>
            <a:r>
              <a:rPr lang="it-IT" dirty="0"/>
              <a:t>…o diete esagerate?</a:t>
            </a:r>
          </a:p>
        </p:txBody>
      </p:sp>
      <p:pic>
        <p:nvPicPr>
          <p:cNvPr id="8" name="Segnaposto contenuto 7"/>
          <p:cNvPicPr>
            <a:picLocks noGrp="1" noChangeAspect="1"/>
          </p:cNvPicPr>
          <p:nvPr>
            <p:ph sz="quarter" idx="4"/>
          </p:nvPr>
        </p:nvPicPr>
        <p:blipFill>
          <a:blip r:embed="rId3"/>
          <a:stretch>
            <a:fillRect/>
          </a:stretch>
        </p:blipFill>
        <p:spPr>
          <a:xfrm>
            <a:off x="6846850" y="3523784"/>
            <a:ext cx="3075912" cy="1935713"/>
          </a:xfrm>
        </p:spPr>
      </p:pic>
    </p:spTree>
    <p:extLst>
      <p:ext uri="{BB962C8B-B14F-4D97-AF65-F5344CB8AC3E}">
        <p14:creationId xmlns:p14="http://schemas.microsoft.com/office/powerpoint/2010/main" val="344232646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1"/>
          <p:cNvPicPr>
            <a:picLocks noChangeAspect="1"/>
          </p:cNvPicPr>
          <p:nvPr/>
        </p:nvPicPr>
        <p:blipFill>
          <a:blip r:embed="rId2"/>
          <a:stretch>
            <a:fillRect/>
          </a:stretch>
        </p:blipFill>
        <p:spPr>
          <a:xfrm>
            <a:off x="2185640" y="769434"/>
            <a:ext cx="7716644" cy="5349924"/>
          </a:xfrm>
          <a:prstGeom prst="rect">
            <a:avLst/>
          </a:prstGeom>
        </p:spPr>
      </p:pic>
    </p:spTree>
    <p:extLst>
      <p:ext uri="{BB962C8B-B14F-4D97-AF65-F5344CB8AC3E}">
        <p14:creationId xmlns:p14="http://schemas.microsoft.com/office/powerpoint/2010/main" val="284881745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Il pasto ideale</a:t>
            </a:r>
          </a:p>
        </p:txBody>
      </p:sp>
      <p:sp>
        <p:nvSpPr>
          <p:cNvPr id="3" name="Segnaposto testo 2"/>
          <p:cNvSpPr>
            <a:spLocks noGrp="1"/>
          </p:cNvSpPr>
          <p:nvPr>
            <p:ph type="body" idx="1"/>
          </p:nvPr>
        </p:nvSpPr>
        <p:spPr/>
        <p:txBody>
          <a:bodyPr/>
          <a:lstStyle/>
          <a:p>
            <a:pPr algn="ctr"/>
            <a:r>
              <a:rPr lang="it-IT" dirty="0"/>
              <a:t>Quantità…</a:t>
            </a:r>
          </a:p>
        </p:txBody>
      </p:sp>
      <p:pic>
        <p:nvPicPr>
          <p:cNvPr id="7" name="Segnaposto contenuto 6"/>
          <p:cNvPicPr>
            <a:picLocks noGrp="1" noChangeAspect="1"/>
          </p:cNvPicPr>
          <p:nvPr>
            <p:ph sz="half" idx="2"/>
          </p:nvPr>
        </p:nvPicPr>
        <p:blipFill>
          <a:blip r:embed="rId2"/>
          <a:stretch>
            <a:fillRect/>
          </a:stretch>
        </p:blipFill>
        <p:spPr>
          <a:xfrm>
            <a:off x="1899836" y="3277308"/>
            <a:ext cx="3452750" cy="2589562"/>
          </a:xfrm>
        </p:spPr>
      </p:pic>
      <p:sp>
        <p:nvSpPr>
          <p:cNvPr id="5" name="Segnaposto testo 4"/>
          <p:cNvSpPr>
            <a:spLocks noGrp="1"/>
          </p:cNvSpPr>
          <p:nvPr>
            <p:ph type="body" sz="quarter" idx="3"/>
          </p:nvPr>
        </p:nvSpPr>
        <p:spPr/>
        <p:txBody>
          <a:bodyPr/>
          <a:lstStyle/>
          <a:p>
            <a:pPr algn="ctr"/>
            <a:r>
              <a:rPr lang="it-IT" dirty="0"/>
              <a:t>…o varietà?</a:t>
            </a:r>
          </a:p>
        </p:txBody>
      </p:sp>
      <p:pic>
        <p:nvPicPr>
          <p:cNvPr id="8" name="Segnaposto contenuto 7"/>
          <p:cNvPicPr>
            <a:picLocks noGrp="1" noChangeAspect="1"/>
          </p:cNvPicPr>
          <p:nvPr>
            <p:ph sz="quarter" idx="4"/>
          </p:nvPr>
        </p:nvPicPr>
        <p:blipFill>
          <a:blip r:embed="rId3"/>
          <a:stretch>
            <a:fillRect/>
          </a:stretch>
        </p:blipFill>
        <p:spPr>
          <a:xfrm>
            <a:off x="6580553" y="3309088"/>
            <a:ext cx="3935047" cy="2557781"/>
          </a:xfrm>
        </p:spPr>
      </p:pic>
    </p:spTree>
    <p:extLst>
      <p:ext uri="{BB962C8B-B14F-4D97-AF65-F5344CB8AC3E}">
        <p14:creationId xmlns:p14="http://schemas.microsoft.com/office/powerpoint/2010/main" val="342185436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1"/>
          <p:cNvPicPr>
            <a:picLocks noChangeAspect="1"/>
          </p:cNvPicPr>
          <p:nvPr/>
        </p:nvPicPr>
        <p:blipFill>
          <a:blip r:embed="rId2"/>
          <a:stretch>
            <a:fillRect/>
          </a:stretch>
        </p:blipFill>
        <p:spPr>
          <a:xfrm>
            <a:off x="2832410" y="892098"/>
            <a:ext cx="6880302" cy="5096107"/>
          </a:xfrm>
          <a:prstGeom prst="rect">
            <a:avLst/>
          </a:prstGeom>
        </p:spPr>
      </p:pic>
      <p:sp>
        <p:nvSpPr>
          <p:cNvPr id="3" name="CasellaDiTesto 2"/>
          <p:cNvSpPr txBox="1"/>
          <p:nvPr/>
        </p:nvSpPr>
        <p:spPr>
          <a:xfrm>
            <a:off x="889203" y="1052539"/>
            <a:ext cx="1611401" cy="707886"/>
          </a:xfrm>
          <a:prstGeom prst="rect">
            <a:avLst/>
          </a:prstGeom>
          <a:ln w="38100">
            <a:solidFill>
              <a:srgbClr val="C00000"/>
            </a:solidFill>
          </a:ln>
        </p:spPr>
        <p:style>
          <a:lnRef idx="2">
            <a:schemeClr val="dk1"/>
          </a:lnRef>
          <a:fillRef idx="1">
            <a:schemeClr val="lt1"/>
          </a:fillRef>
          <a:effectRef idx="0">
            <a:schemeClr val="dk1"/>
          </a:effectRef>
          <a:fontRef idx="minor">
            <a:schemeClr val="dk1"/>
          </a:fontRef>
        </p:style>
        <p:txBody>
          <a:bodyPr wrap="square" rtlCol="0">
            <a:spAutoFit/>
          </a:bodyPr>
          <a:lstStyle>
            <a:defPPr>
              <a:defRPr lang="en-US"/>
            </a:defPPr>
            <a:lvl1pPr algn="ctr">
              <a:defRPr b="1">
                <a:solidFill>
                  <a:schemeClr val="dk1"/>
                </a:solidFill>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it-IT" sz="2000" dirty="0"/>
              <a:t>Piatto </a:t>
            </a:r>
          </a:p>
          <a:p>
            <a:r>
              <a:rPr lang="it-IT" sz="2000" dirty="0"/>
              <a:t>In-Forma</a:t>
            </a:r>
          </a:p>
        </p:txBody>
      </p:sp>
    </p:spTree>
    <p:extLst>
      <p:ext uri="{BB962C8B-B14F-4D97-AF65-F5344CB8AC3E}">
        <p14:creationId xmlns:p14="http://schemas.microsoft.com/office/powerpoint/2010/main" val="219195013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Non solo calorie</a:t>
            </a:r>
          </a:p>
        </p:txBody>
      </p:sp>
      <p:sp>
        <p:nvSpPr>
          <p:cNvPr id="3" name="Segnaposto testo 2"/>
          <p:cNvSpPr>
            <a:spLocks noGrp="1"/>
          </p:cNvSpPr>
          <p:nvPr>
            <p:ph type="body" idx="1"/>
          </p:nvPr>
        </p:nvSpPr>
        <p:spPr/>
        <p:txBody>
          <a:bodyPr/>
          <a:lstStyle/>
          <a:p>
            <a:pPr algn="ctr"/>
            <a:r>
              <a:rPr lang="it-IT" dirty="0"/>
              <a:t>Non solo calorie…</a:t>
            </a:r>
          </a:p>
        </p:txBody>
      </p:sp>
      <p:pic>
        <p:nvPicPr>
          <p:cNvPr id="7" name="Segnaposto contenuto 6"/>
          <p:cNvPicPr>
            <a:picLocks noGrp="1" noChangeAspect="1"/>
          </p:cNvPicPr>
          <p:nvPr>
            <p:ph sz="half" idx="2"/>
          </p:nvPr>
        </p:nvPicPr>
        <p:blipFill>
          <a:blip r:embed="rId2"/>
          <a:stretch>
            <a:fillRect/>
          </a:stretch>
        </p:blipFill>
        <p:spPr>
          <a:xfrm>
            <a:off x="1505415" y="3379788"/>
            <a:ext cx="4304370" cy="2359025"/>
          </a:xfrm>
        </p:spPr>
      </p:pic>
      <p:sp>
        <p:nvSpPr>
          <p:cNvPr id="5" name="Segnaposto testo 4"/>
          <p:cNvSpPr>
            <a:spLocks noGrp="1"/>
          </p:cNvSpPr>
          <p:nvPr>
            <p:ph type="body" sz="quarter" idx="3"/>
          </p:nvPr>
        </p:nvSpPr>
        <p:spPr/>
        <p:txBody>
          <a:bodyPr/>
          <a:lstStyle/>
          <a:p>
            <a:pPr algn="ctr"/>
            <a:r>
              <a:rPr lang="it-IT" dirty="0"/>
              <a:t>…ma informazioni differenti</a:t>
            </a:r>
          </a:p>
        </p:txBody>
      </p:sp>
      <p:pic>
        <p:nvPicPr>
          <p:cNvPr id="10" name="Segnaposto contenuto 9"/>
          <p:cNvPicPr>
            <a:picLocks noGrp="1" noChangeAspect="1"/>
          </p:cNvPicPr>
          <p:nvPr>
            <p:ph sz="quarter" idx="4"/>
          </p:nvPr>
        </p:nvPicPr>
        <p:blipFill>
          <a:blip r:embed="rId3"/>
          <a:stretch>
            <a:fillRect/>
          </a:stretch>
        </p:blipFill>
        <p:spPr>
          <a:xfrm>
            <a:off x="6835698" y="3307000"/>
            <a:ext cx="3493630" cy="2568338"/>
          </a:xfrm>
        </p:spPr>
      </p:pic>
    </p:spTree>
    <p:extLst>
      <p:ext uri="{BB962C8B-B14F-4D97-AF65-F5344CB8AC3E}">
        <p14:creationId xmlns:p14="http://schemas.microsoft.com/office/powerpoint/2010/main" val="359468235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L’Indice Glicemico</a:t>
            </a:r>
          </a:p>
        </p:txBody>
      </p:sp>
      <p:pic>
        <p:nvPicPr>
          <p:cNvPr id="5" name="Segnaposto contenuto 4"/>
          <p:cNvPicPr>
            <a:picLocks noGrp="1" noChangeAspect="1"/>
          </p:cNvPicPr>
          <p:nvPr>
            <p:ph sz="half" idx="1"/>
          </p:nvPr>
        </p:nvPicPr>
        <p:blipFill>
          <a:blip r:embed="rId2"/>
          <a:stretch>
            <a:fillRect/>
          </a:stretch>
        </p:blipFill>
        <p:spPr>
          <a:xfrm>
            <a:off x="1706137" y="2560638"/>
            <a:ext cx="4449335" cy="3309937"/>
          </a:xfrm>
        </p:spPr>
      </p:pic>
      <p:pic>
        <p:nvPicPr>
          <p:cNvPr id="6" name="Segnaposto contenuto 5"/>
          <p:cNvPicPr>
            <a:picLocks noGrp="1" noChangeAspect="1"/>
          </p:cNvPicPr>
          <p:nvPr>
            <p:ph sz="half" idx="2"/>
          </p:nvPr>
        </p:nvPicPr>
        <p:blipFill>
          <a:blip r:embed="rId3"/>
          <a:stretch>
            <a:fillRect/>
          </a:stretch>
        </p:blipFill>
        <p:spPr>
          <a:xfrm>
            <a:off x="7355341" y="2560638"/>
            <a:ext cx="2959537" cy="3309937"/>
          </a:xfrm>
        </p:spPr>
      </p:pic>
    </p:spTree>
    <p:extLst>
      <p:ext uri="{BB962C8B-B14F-4D97-AF65-F5344CB8AC3E}">
        <p14:creationId xmlns:p14="http://schemas.microsoft.com/office/powerpoint/2010/main" val="168740180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dirty="0"/>
              <a:t>Che cosa si può prevenire </a:t>
            </a:r>
            <a:br>
              <a:rPr lang="it-IT" dirty="0"/>
            </a:br>
            <a:r>
              <a:rPr lang="it-IT" dirty="0"/>
              <a:t>con la sana alimentazione?</a:t>
            </a:r>
          </a:p>
        </p:txBody>
      </p:sp>
      <p:sp>
        <p:nvSpPr>
          <p:cNvPr id="3" name="Segnaposto contenuto 2"/>
          <p:cNvSpPr>
            <a:spLocks noGrp="1"/>
          </p:cNvSpPr>
          <p:nvPr>
            <p:ph idx="1"/>
          </p:nvPr>
        </p:nvSpPr>
        <p:spPr>
          <a:xfrm>
            <a:off x="1295401" y="2556931"/>
            <a:ext cx="9601196" cy="3560839"/>
          </a:xfrm>
        </p:spPr>
        <p:txBody>
          <a:bodyPr>
            <a:normAutofit fontScale="62500" lnSpcReduction="20000"/>
          </a:bodyPr>
          <a:lstStyle/>
          <a:p>
            <a:r>
              <a:rPr lang="it-IT" b="1" dirty="0"/>
              <a:t>Malattie cardiovascolari</a:t>
            </a:r>
          </a:p>
          <a:p>
            <a:pPr>
              <a:buNone/>
            </a:pPr>
            <a:r>
              <a:rPr lang="it-IT" dirty="0"/>
              <a:t>	A influire negativamente è un’alimentazione ricca di grassi saturi e povera di fibre, che favorisce l’insorgenza di aterosclerosi.</a:t>
            </a:r>
          </a:p>
          <a:p>
            <a:r>
              <a:rPr lang="it-IT" b="1" dirty="0"/>
              <a:t>Obesità</a:t>
            </a:r>
          </a:p>
          <a:p>
            <a:pPr>
              <a:buNone/>
            </a:pPr>
            <a:r>
              <a:rPr lang="it-IT" dirty="0"/>
              <a:t>	Secondo l’Organizzazione mondiale della sanità l’obesità colpisce nel mondo quasi mezzo miliardo di persone. Rappresenta uno dei principali fattori di rischio per l’insorgenza delle malattie cardiovascolari, del diabete di tipo 2, di alcuni tumori, dell’artrosi, dell’osteoporosi. </a:t>
            </a:r>
          </a:p>
          <a:p>
            <a:r>
              <a:rPr lang="it-IT" b="1" dirty="0"/>
              <a:t>Diabete di tipo 2</a:t>
            </a:r>
          </a:p>
          <a:p>
            <a:pPr>
              <a:buNone/>
            </a:pPr>
            <a:r>
              <a:rPr lang="it-IT" dirty="0"/>
              <a:t>	Colpisce circa il 6% della popolazione mondiale e fra le sue complicanze  annovera le malattie cardiovascolari, le malattie renali, la vascolopatia diabetica (piede diabetico) e la cecità. </a:t>
            </a:r>
          </a:p>
          <a:p>
            <a:r>
              <a:rPr lang="it-IT" b="1" dirty="0"/>
              <a:t>Osteoporosi</a:t>
            </a:r>
          </a:p>
          <a:p>
            <a:pPr>
              <a:buNone/>
            </a:pPr>
            <a:r>
              <a:rPr lang="it-IT" dirty="0"/>
              <a:t>	Un’alimentazione povera di calcio e vitamina D nel corso della vita, associata ad una scarsa attività fisica, può facilitare il danno osseo causato da condizioni come l’osteoporosi.</a:t>
            </a:r>
          </a:p>
          <a:p>
            <a:r>
              <a:rPr lang="it-IT" dirty="0"/>
              <a:t>Oltre a malnutrizione, malattie infettive, difficoltà cognitive, tumori,…</a:t>
            </a:r>
          </a:p>
          <a:p>
            <a:endParaRPr lang="it-IT" dirty="0"/>
          </a:p>
        </p:txBody>
      </p:sp>
    </p:spTree>
    <p:extLst>
      <p:ext uri="{BB962C8B-B14F-4D97-AF65-F5344CB8AC3E}">
        <p14:creationId xmlns:p14="http://schemas.microsoft.com/office/powerpoint/2010/main" val="97827585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1"/>
          <p:cNvSpPr/>
          <p:nvPr/>
        </p:nvSpPr>
        <p:spPr>
          <a:xfrm>
            <a:off x="2471057" y="2057400"/>
            <a:ext cx="7946572" cy="1815882"/>
          </a:xfrm>
          <a:prstGeom prst="rect">
            <a:avLst/>
          </a:prstGeom>
        </p:spPr>
        <p:txBody>
          <a:bodyPr wrap="square">
            <a:spAutoFit/>
          </a:bodyPr>
          <a:lstStyle/>
          <a:p>
            <a:r>
              <a:rPr lang="it-IT" sz="2800" b="1" dirty="0">
                <a:solidFill>
                  <a:schemeClr val="accent1"/>
                </a:solidFill>
              </a:rPr>
              <a:t>«L’istruzione e la formazione sono le armi più potenti che si possono utilizzare per cambiare </a:t>
            </a:r>
          </a:p>
          <a:p>
            <a:r>
              <a:rPr lang="it-IT" sz="2800" b="1" dirty="0">
                <a:solidFill>
                  <a:schemeClr val="accent1"/>
                </a:solidFill>
              </a:rPr>
              <a:t>il mondo». </a:t>
            </a:r>
          </a:p>
          <a:p>
            <a:pPr algn="r"/>
            <a:r>
              <a:rPr lang="it-IT" sz="2800" b="1" dirty="0">
                <a:solidFill>
                  <a:schemeClr val="accent1"/>
                </a:solidFill>
              </a:rPr>
              <a:t>(Nelson Mandela</a:t>
            </a:r>
            <a:r>
              <a:rPr lang="it-IT" dirty="0"/>
              <a:t>)</a:t>
            </a:r>
          </a:p>
        </p:txBody>
      </p:sp>
    </p:spTree>
    <p:extLst>
      <p:ext uri="{BB962C8B-B14F-4D97-AF65-F5344CB8AC3E}">
        <p14:creationId xmlns:p14="http://schemas.microsoft.com/office/powerpoint/2010/main" val="2427070923"/>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o">
  <a:themeElements>
    <a:clrScheme name="Organico">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o">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o">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docProps/app.xml><?xml version="1.0" encoding="utf-8"?>
<Properties xmlns="http://schemas.openxmlformats.org/officeDocument/2006/extended-properties" xmlns:vt="http://schemas.openxmlformats.org/officeDocument/2006/docPropsVTypes">
  <Template/>
  <TotalTime>922</TotalTime>
  <Words>457</Words>
  <Application>Microsoft Office PowerPoint</Application>
  <PresentationFormat>Widescreen</PresentationFormat>
  <Paragraphs>96</Paragraphs>
  <Slides>26</Slides>
  <Notes>0</Notes>
  <HiddenSlides>0</HiddenSlides>
  <MMClips>0</MMClips>
  <ScaleCrop>false</ScaleCrop>
  <HeadingPairs>
    <vt:vector size="6" baseType="variant">
      <vt:variant>
        <vt:lpstr>Caratteri utilizzati</vt:lpstr>
      </vt:variant>
      <vt:variant>
        <vt:i4>3</vt:i4>
      </vt:variant>
      <vt:variant>
        <vt:lpstr>Tema</vt:lpstr>
      </vt:variant>
      <vt:variant>
        <vt:i4>1</vt:i4>
      </vt:variant>
      <vt:variant>
        <vt:lpstr>Titoli diapositive</vt:lpstr>
      </vt:variant>
      <vt:variant>
        <vt:i4>26</vt:i4>
      </vt:variant>
    </vt:vector>
  </HeadingPairs>
  <TitlesOfParts>
    <vt:vector size="30" baseType="lpstr">
      <vt:lpstr>Arial</vt:lpstr>
      <vt:lpstr>Garamond</vt:lpstr>
      <vt:lpstr>Wingdings</vt:lpstr>
      <vt:lpstr>Organico</vt:lpstr>
      <vt:lpstr>Benessere e Gusto  per noi e per il pianeta</vt:lpstr>
      <vt:lpstr>Alimentazione e Ambiente</vt:lpstr>
      <vt:lpstr>Alimentazione e Agricoltura</vt:lpstr>
      <vt:lpstr>Agricoltura convenzionale</vt:lpstr>
      <vt:lpstr>Agricolture non-convenzionali</vt:lpstr>
      <vt:lpstr>Green Revolution</vt:lpstr>
      <vt:lpstr>Green Revolution</vt:lpstr>
      <vt:lpstr>Approcci futuri e auspicabili </vt:lpstr>
      <vt:lpstr>Doppia Piramide</vt:lpstr>
      <vt:lpstr>Presentazione standard di PowerPoint</vt:lpstr>
      <vt:lpstr>Significato del cibo</vt:lpstr>
      <vt:lpstr>Presentazione standard di PowerPoint</vt:lpstr>
      <vt:lpstr>Raffinato vs Integrale</vt:lpstr>
      <vt:lpstr>Quali sono i vantaggi del mangiare integrale?</vt:lpstr>
      <vt:lpstr>Mangiare a colori</vt:lpstr>
      <vt:lpstr>I colori del benessere</vt:lpstr>
      <vt:lpstr>Stile di vita </vt:lpstr>
      <vt:lpstr>Presentazione standard di PowerPoint</vt:lpstr>
      <vt:lpstr>Rapporto col cibo</vt:lpstr>
      <vt:lpstr>Presentazione standard di PowerPoint</vt:lpstr>
      <vt:lpstr>Il pasto ideale</vt:lpstr>
      <vt:lpstr>Presentazione standard di PowerPoint</vt:lpstr>
      <vt:lpstr>Non solo calorie</vt:lpstr>
      <vt:lpstr>L’Indice Glicemico</vt:lpstr>
      <vt:lpstr>Che cosa si può prevenire  con la sana alimentazione?</vt:lpstr>
      <vt:lpstr>Presentazione standard di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Benessere e Gusto per noi e per il pianeta</dc:title>
  <dc:creator>Lella</dc:creator>
  <cp:lastModifiedBy>Lella</cp:lastModifiedBy>
  <cp:revision>25</cp:revision>
  <dcterms:created xsi:type="dcterms:W3CDTF">2017-03-08T07:54:15Z</dcterms:created>
  <dcterms:modified xsi:type="dcterms:W3CDTF">2017-03-09T18:16:38Z</dcterms:modified>
</cp:coreProperties>
</file>